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Agrandir Bold" charset="1" panose="00000800000000000000"/>
      <p:regular r:id="rId20"/>
    </p:embeddedFont>
    <p:embeddedFont>
      <p:font typeface="Poppins Medium" charset="1" panose="00000600000000000000"/>
      <p:regular r:id="rId21"/>
    </p:embeddedFont>
    <p:embeddedFont>
      <p:font typeface="Poppins Bold" charset="1" panose="00000800000000000000"/>
      <p:regular r:id="rId22"/>
    </p:embeddedFont>
    <p:embeddedFont>
      <p:font typeface="Poppins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3.svg" Type="http://schemas.openxmlformats.org/officeDocument/2006/relationships/image"/><Relationship Id="rId11" Target="../media/image124.png" Type="http://schemas.openxmlformats.org/officeDocument/2006/relationships/image"/><Relationship Id="rId12" Target="../media/image12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17.png" Type="http://schemas.openxmlformats.org/officeDocument/2006/relationships/image"/><Relationship Id="rId5" Target="../media/image118.png" Type="http://schemas.openxmlformats.org/officeDocument/2006/relationships/image"/><Relationship Id="rId6" Target="../media/image119.png" Type="http://schemas.openxmlformats.org/officeDocument/2006/relationships/image"/><Relationship Id="rId7" Target="../media/image120.png" Type="http://schemas.openxmlformats.org/officeDocument/2006/relationships/image"/><Relationship Id="rId8" Target="../media/image121.svg" Type="http://schemas.openxmlformats.org/officeDocument/2006/relationships/image"/><Relationship Id="rId9" Target="../media/image12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2.png" Type="http://schemas.openxmlformats.org/officeDocument/2006/relationships/image"/><Relationship Id="rId11" Target="../media/image13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6.png" Type="http://schemas.openxmlformats.org/officeDocument/2006/relationships/image"/><Relationship Id="rId5" Target="../media/image127.svg" Type="http://schemas.openxmlformats.org/officeDocument/2006/relationships/image"/><Relationship Id="rId6" Target="../media/image128.png" Type="http://schemas.openxmlformats.org/officeDocument/2006/relationships/image"/><Relationship Id="rId7" Target="../media/image129.svg" Type="http://schemas.openxmlformats.org/officeDocument/2006/relationships/image"/><Relationship Id="rId8" Target="../media/image130.png" Type="http://schemas.openxmlformats.org/officeDocument/2006/relationships/image"/><Relationship Id="rId9" Target="../media/image13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0.png" Type="http://schemas.openxmlformats.org/officeDocument/2006/relationships/image"/><Relationship Id="rId11" Target="../media/image14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4.png" Type="http://schemas.openxmlformats.org/officeDocument/2006/relationships/image"/><Relationship Id="rId5" Target="../media/image135.svg" Type="http://schemas.openxmlformats.org/officeDocument/2006/relationships/image"/><Relationship Id="rId6" Target="../media/image136.png" Type="http://schemas.openxmlformats.org/officeDocument/2006/relationships/image"/><Relationship Id="rId7" Target="../media/image137.svg" Type="http://schemas.openxmlformats.org/officeDocument/2006/relationships/image"/><Relationship Id="rId8" Target="../media/image138.png" Type="http://schemas.openxmlformats.org/officeDocument/2006/relationships/image"/><Relationship Id="rId9" Target="../media/image13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8.png" Type="http://schemas.openxmlformats.org/officeDocument/2006/relationships/image"/><Relationship Id="rId11" Target="../media/image149.svg" Type="http://schemas.openxmlformats.org/officeDocument/2006/relationships/image"/><Relationship Id="rId12" Target="../media/image150.png" Type="http://schemas.openxmlformats.org/officeDocument/2006/relationships/image"/><Relationship Id="rId13" Target="../media/image151.svg" Type="http://schemas.openxmlformats.org/officeDocument/2006/relationships/image"/><Relationship Id="rId14" Target="../media/image152.png" Type="http://schemas.openxmlformats.org/officeDocument/2006/relationships/image"/><Relationship Id="rId15" Target="../media/image15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2.png" Type="http://schemas.openxmlformats.org/officeDocument/2006/relationships/image"/><Relationship Id="rId5" Target="../media/image143.svg" Type="http://schemas.openxmlformats.org/officeDocument/2006/relationships/image"/><Relationship Id="rId6" Target="../media/image144.png" Type="http://schemas.openxmlformats.org/officeDocument/2006/relationships/image"/><Relationship Id="rId7" Target="../media/image145.svg" Type="http://schemas.openxmlformats.org/officeDocument/2006/relationships/image"/><Relationship Id="rId8" Target="../media/image146.png" Type="http://schemas.openxmlformats.org/officeDocument/2006/relationships/image"/><Relationship Id="rId9" Target="../media/image14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8.png" Type="http://schemas.openxmlformats.org/officeDocument/2006/relationships/image"/><Relationship Id="rId11" Target="../media/image159.svg" Type="http://schemas.openxmlformats.org/officeDocument/2006/relationships/image"/><Relationship Id="rId12" Target="../media/image144.png" Type="http://schemas.openxmlformats.org/officeDocument/2006/relationships/image"/><Relationship Id="rId13" Target="../media/image145.svg" Type="http://schemas.openxmlformats.org/officeDocument/2006/relationships/image"/><Relationship Id="rId14" Target="../media/image160.png" Type="http://schemas.openxmlformats.org/officeDocument/2006/relationships/image"/><Relationship Id="rId15" Target="../media/image161.svg" Type="http://schemas.openxmlformats.org/officeDocument/2006/relationships/image"/><Relationship Id="rId16" Target="../media/image162.png" Type="http://schemas.openxmlformats.org/officeDocument/2006/relationships/image"/><Relationship Id="rId17" Target="../media/image163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4.png" Type="http://schemas.openxmlformats.org/officeDocument/2006/relationships/image"/><Relationship Id="rId5" Target="../media/image155.svg" Type="http://schemas.openxmlformats.org/officeDocument/2006/relationships/image"/><Relationship Id="rId6" Target="../media/image156.png" Type="http://schemas.openxmlformats.org/officeDocument/2006/relationships/image"/><Relationship Id="rId7" Target="../media/image157.svg" Type="http://schemas.openxmlformats.org/officeDocument/2006/relationships/image"/><Relationship Id="rId8" Target="../media/image142.png" Type="http://schemas.openxmlformats.org/officeDocument/2006/relationships/image"/><Relationship Id="rId9" Target="../media/image14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7.png" Type="http://schemas.openxmlformats.org/officeDocument/2006/relationships/image"/><Relationship Id="rId5" Target="../media/image28.sv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Relationship Id="rId8" Target="../media/image31.png" Type="http://schemas.openxmlformats.org/officeDocument/2006/relationships/image"/><Relationship Id="rId9" Target="../media/image3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11" Target="../media/image4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sv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14" Target="../media/image51.png" Type="http://schemas.openxmlformats.org/officeDocument/2006/relationships/image"/><Relationship Id="rId15" Target="../media/image52.svg" Type="http://schemas.openxmlformats.org/officeDocument/2006/relationships/image"/><Relationship Id="rId16" Target="../media/image53.png" Type="http://schemas.openxmlformats.org/officeDocument/2006/relationships/image"/><Relationship Id="rId17" Target="../media/image54.svg" Type="http://schemas.openxmlformats.org/officeDocument/2006/relationships/image"/><Relationship Id="rId18" Target="../media/image55.png" Type="http://schemas.openxmlformats.org/officeDocument/2006/relationships/image"/><Relationship Id="rId19" Target="../media/image56.svg" Type="http://schemas.openxmlformats.org/officeDocument/2006/relationships/image"/><Relationship Id="rId2" Target="../media/image1.png" Type="http://schemas.openxmlformats.org/officeDocument/2006/relationships/image"/><Relationship Id="rId20" Target="../media/image57.png" Type="http://schemas.openxmlformats.org/officeDocument/2006/relationships/image"/><Relationship Id="rId21" Target="../media/image58.sv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43.png" Type="http://schemas.openxmlformats.org/officeDocument/2006/relationships/image"/><Relationship Id="rId7" Target="../media/image44.svg" Type="http://schemas.openxmlformats.org/officeDocument/2006/relationships/image"/><Relationship Id="rId8" Target="../media/image45.png" Type="http://schemas.openxmlformats.org/officeDocument/2006/relationships/image"/><Relationship Id="rId9" Target="../media/image4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3.png" Type="http://schemas.openxmlformats.org/officeDocument/2006/relationships/image"/><Relationship Id="rId11" Target="../media/image64.svg" Type="http://schemas.openxmlformats.org/officeDocument/2006/relationships/image"/><Relationship Id="rId12" Target="../media/image65.png" Type="http://schemas.openxmlformats.org/officeDocument/2006/relationships/image"/><Relationship Id="rId13" Target="../media/image66.svg" Type="http://schemas.openxmlformats.org/officeDocument/2006/relationships/image"/><Relationship Id="rId14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4.png" Type="http://schemas.openxmlformats.org/officeDocument/2006/relationships/image"/><Relationship Id="rId11" Target="../media/image75.png" Type="http://schemas.openxmlformats.org/officeDocument/2006/relationships/image"/><Relationship Id="rId12" Target="../media/image76.svg" Type="http://schemas.openxmlformats.org/officeDocument/2006/relationships/image"/><Relationship Id="rId13" Target="../media/image77.png" Type="http://schemas.openxmlformats.org/officeDocument/2006/relationships/image"/><Relationship Id="rId14" Target="../media/image78.png" Type="http://schemas.openxmlformats.org/officeDocument/2006/relationships/image"/><Relationship Id="rId15" Target="../media/image79.png" Type="http://schemas.openxmlformats.org/officeDocument/2006/relationships/image"/><Relationship Id="rId16" Target="../media/image80.svg" Type="http://schemas.openxmlformats.org/officeDocument/2006/relationships/image"/><Relationship Id="rId17" Target="../media/image81.png" Type="http://schemas.openxmlformats.org/officeDocument/2006/relationships/image"/><Relationship Id="rId18" Target="../media/image82.svg" Type="http://schemas.openxmlformats.org/officeDocument/2006/relationships/image"/><Relationship Id="rId19" Target="../media/image83.png" Type="http://schemas.openxmlformats.org/officeDocument/2006/relationships/image"/><Relationship Id="rId2" Target="../media/image1.png" Type="http://schemas.openxmlformats.org/officeDocument/2006/relationships/image"/><Relationship Id="rId20" Target="../media/image84.svg" Type="http://schemas.openxmlformats.org/officeDocument/2006/relationships/image"/><Relationship Id="rId3" Target="../media/image2.sv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70.png" Type="http://schemas.openxmlformats.org/officeDocument/2006/relationships/image"/><Relationship Id="rId7" Target="../media/image71.png" Type="http://schemas.openxmlformats.org/officeDocument/2006/relationships/image"/><Relationship Id="rId8" Target="../media/image72.png" Type="http://schemas.openxmlformats.org/officeDocument/2006/relationships/image"/><Relationship Id="rId9" Target="../media/image7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9.png" Type="http://schemas.openxmlformats.org/officeDocument/2006/relationships/image"/><Relationship Id="rId11" Target="../media/image90.png" Type="http://schemas.openxmlformats.org/officeDocument/2006/relationships/image"/><Relationship Id="rId12" Target="../media/image91.png" Type="http://schemas.openxmlformats.org/officeDocument/2006/relationships/image"/><Relationship Id="rId13" Target="../media/image92.png" Type="http://schemas.openxmlformats.org/officeDocument/2006/relationships/image"/><Relationship Id="rId14" Target="../media/image47.png" Type="http://schemas.openxmlformats.org/officeDocument/2006/relationships/image"/><Relationship Id="rId15" Target="../media/image48.svg" Type="http://schemas.openxmlformats.org/officeDocument/2006/relationships/image"/><Relationship Id="rId16" Target="../media/image49.png" Type="http://schemas.openxmlformats.org/officeDocument/2006/relationships/image"/><Relationship Id="rId17" Target="../media/image50.svg" Type="http://schemas.openxmlformats.org/officeDocument/2006/relationships/image"/><Relationship Id="rId18" Target="../media/image51.png" Type="http://schemas.openxmlformats.org/officeDocument/2006/relationships/image"/><Relationship Id="rId19" Target="../media/image52.svg" Type="http://schemas.openxmlformats.org/officeDocument/2006/relationships/image"/><Relationship Id="rId2" Target="../media/image1.png" Type="http://schemas.openxmlformats.org/officeDocument/2006/relationships/image"/><Relationship Id="rId20" Target="../media/image93.png" Type="http://schemas.openxmlformats.org/officeDocument/2006/relationships/image"/><Relationship Id="rId21" Target="../media/image94.svg" Type="http://schemas.openxmlformats.org/officeDocument/2006/relationships/image"/><Relationship Id="rId22" Target="../media/image95.png" Type="http://schemas.openxmlformats.org/officeDocument/2006/relationships/image"/><Relationship Id="rId23" Target="../media/image96.svg" Type="http://schemas.openxmlformats.org/officeDocument/2006/relationships/image"/><Relationship Id="rId3" Target="../media/image2.svg" Type="http://schemas.openxmlformats.org/officeDocument/2006/relationships/image"/><Relationship Id="rId4" Target="../media/image85.png" Type="http://schemas.openxmlformats.org/officeDocument/2006/relationships/image"/><Relationship Id="rId5" Target="../media/image86.sv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87.pn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png" Type="http://schemas.openxmlformats.org/officeDocument/2006/relationships/image"/><Relationship Id="rId11" Target="../media/image102.png" Type="http://schemas.openxmlformats.org/officeDocument/2006/relationships/image"/><Relationship Id="rId12" Target="../media/image103.png" Type="http://schemas.openxmlformats.org/officeDocument/2006/relationships/image"/><Relationship Id="rId13" Target="../media/image10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1.png" Type="http://schemas.openxmlformats.org/officeDocument/2006/relationships/image"/><Relationship Id="rId5" Target="../media/image42.svg" Type="http://schemas.openxmlformats.org/officeDocument/2006/relationships/image"/><Relationship Id="rId6" Target="../media/image97.png" Type="http://schemas.openxmlformats.org/officeDocument/2006/relationships/image"/><Relationship Id="rId7" Target="../media/image98.svg" Type="http://schemas.openxmlformats.org/officeDocument/2006/relationships/image"/><Relationship Id="rId8" Target="../media/image99.png" Type="http://schemas.openxmlformats.org/officeDocument/2006/relationships/image"/><Relationship Id="rId9" Target="../media/image10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1.png" Type="http://schemas.openxmlformats.org/officeDocument/2006/relationships/image"/><Relationship Id="rId11" Target="../media/image112.svg" Type="http://schemas.openxmlformats.org/officeDocument/2006/relationships/image"/><Relationship Id="rId12" Target="../media/image113.png" Type="http://schemas.openxmlformats.org/officeDocument/2006/relationships/image"/><Relationship Id="rId13" Target="../media/image114.svg" Type="http://schemas.openxmlformats.org/officeDocument/2006/relationships/image"/><Relationship Id="rId14" Target="../media/image115.png" Type="http://schemas.openxmlformats.org/officeDocument/2006/relationships/image"/><Relationship Id="rId15" Target="../media/image11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5.png" Type="http://schemas.openxmlformats.org/officeDocument/2006/relationships/image"/><Relationship Id="rId5" Target="../media/image106.svg" Type="http://schemas.openxmlformats.org/officeDocument/2006/relationships/image"/><Relationship Id="rId6" Target="../media/image107.png" Type="http://schemas.openxmlformats.org/officeDocument/2006/relationships/image"/><Relationship Id="rId7" Target="../media/image108.svg" Type="http://schemas.openxmlformats.org/officeDocument/2006/relationships/image"/><Relationship Id="rId8" Target="../media/image109.png" Type="http://schemas.openxmlformats.org/officeDocument/2006/relationships/image"/><Relationship Id="rId9" Target="../media/image1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2361879">
            <a:off x="13273562" y="2609747"/>
            <a:ext cx="1916341" cy="1341439"/>
          </a:xfrm>
          <a:custGeom>
            <a:avLst/>
            <a:gdLst/>
            <a:ahLst/>
            <a:cxnLst/>
            <a:rect r="r" b="b" t="t" l="l"/>
            <a:pathLst>
              <a:path h="1341439" w="1916341">
                <a:moveTo>
                  <a:pt x="0" y="0"/>
                </a:moveTo>
                <a:lnTo>
                  <a:pt x="1916341" y="0"/>
                </a:lnTo>
                <a:lnTo>
                  <a:pt x="1916341" y="1341439"/>
                </a:lnTo>
                <a:lnTo>
                  <a:pt x="0" y="13414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078375">
            <a:off x="6850468" y="3238827"/>
            <a:ext cx="538441" cy="538441"/>
          </a:xfrm>
          <a:custGeom>
            <a:avLst/>
            <a:gdLst/>
            <a:ahLst/>
            <a:cxnLst/>
            <a:rect r="r" b="b" t="t" l="l"/>
            <a:pathLst>
              <a:path h="538441" w="538441">
                <a:moveTo>
                  <a:pt x="0" y="0"/>
                </a:moveTo>
                <a:lnTo>
                  <a:pt x="538442" y="0"/>
                </a:lnTo>
                <a:lnTo>
                  <a:pt x="538442" y="538441"/>
                </a:lnTo>
                <a:lnTo>
                  <a:pt x="0" y="538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rnd">
            <a:noFill/>
            <a:prstDash val="solid"/>
            <a:round/>
          </a:ln>
        </p:spPr>
      </p:sp>
      <p:grpSp>
        <p:nvGrpSpPr>
          <p:cNvPr name="Group 11" id="11"/>
          <p:cNvGrpSpPr/>
          <p:nvPr/>
        </p:nvGrpSpPr>
        <p:grpSpPr>
          <a:xfrm rot="0">
            <a:off x="7081813" y="7142883"/>
            <a:ext cx="4483013" cy="667512"/>
            <a:chOff x="0" y="0"/>
            <a:chExt cx="1180711" cy="1758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80711" cy="175806"/>
            </a:xfrm>
            <a:custGeom>
              <a:avLst/>
              <a:gdLst/>
              <a:ahLst/>
              <a:cxnLst/>
              <a:rect r="r" b="b" t="t" l="l"/>
              <a:pathLst>
                <a:path h="175806" w="1180711">
                  <a:moveTo>
                    <a:pt x="87903" y="0"/>
                  </a:moveTo>
                  <a:lnTo>
                    <a:pt x="1092808" y="0"/>
                  </a:lnTo>
                  <a:cubicBezTo>
                    <a:pt x="1116122" y="0"/>
                    <a:pt x="1138480" y="9261"/>
                    <a:pt x="1154965" y="25746"/>
                  </a:cubicBezTo>
                  <a:cubicBezTo>
                    <a:pt x="1171450" y="42231"/>
                    <a:pt x="1180711" y="64590"/>
                    <a:pt x="1180711" y="87903"/>
                  </a:cubicBezTo>
                  <a:lnTo>
                    <a:pt x="1180711" y="87903"/>
                  </a:lnTo>
                  <a:cubicBezTo>
                    <a:pt x="1180711" y="136450"/>
                    <a:pt x="1141356" y="175806"/>
                    <a:pt x="1092808" y="175806"/>
                  </a:cubicBezTo>
                  <a:lnTo>
                    <a:pt x="87903" y="175806"/>
                  </a:lnTo>
                  <a:cubicBezTo>
                    <a:pt x="39355" y="175806"/>
                    <a:pt x="0" y="136450"/>
                    <a:pt x="0" y="87903"/>
                  </a:cubicBezTo>
                  <a:lnTo>
                    <a:pt x="0" y="87903"/>
                  </a:lnTo>
                  <a:cubicBezTo>
                    <a:pt x="0" y="39355"/>
                    <a:pt x="39355" y="0"/>
                    <a:pt x="87903" y="0"/>
                  </a:cubicBezTo>
                  <a:close/>
                </a:path>
              </a:pathLst>
            </a:custGeom>
            <a:solidFill>
              <a:srgbClr val="B1CDF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0"/>
              <a:ext cx="1180711" cy="271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785258" y="2724929"/>
            <a:ext cx="4296555" cy="783118"/>
            <a:chOff x="0" y="0"/>
            <a:chExt cx="1271428" cy="23173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71428" cy="231739"/>
            </a:xfrm>
            <a:custGeom>
              <a:avLst/>
              <a:gdLst/>
              <a:ahLst/>
              <a:cxnLst/>
              <a:rect r="r" b="b" t="t" l="l"/>
              <a:pathLst>
                <a:path h="231739" w="1271428">
                  <a:moveTo>
                    <a:pt x="115869" y="0"/>
                  </a:moveTo>
                  <a:lnTo>
                    <a:pt x="1155559" y="0"/>
                  </a:lnTo>
                  <a:cubicBezTo>
                    <a:pt x="1219552" y="0"/>
                    <a:pt x="1271428" y="51876"/>
                    <a:pt x="1271428" y="115869"/>
                  </a:cubicBezTo>
                  <a:lnTo>
                    <a:pt x="1271428" y="115869"/>
                  </a:lnTo>
                  <a:cubicBezTo>
                    <a:pt x="1271428" y="146600"/>
                    <a:pt x="1259221" y="176072"/>
                    <a:pt x="1237491" y="197801"/>
                  </a:cubicBezTo>
                  <a:cubicBezTo>
                    <a:pt x="1215761" y="219531"/>
                    <a:pt x="1186290" y="231739"/>
                    <a:pt x="1155559" y="231739"/>
                  </a:cubicBezTo>
                  <a:lnTo>
                    <a:pt x="115869" y="231739"/>
                  </a:lnTo>
                  <a:cubicBezTo>
                    <a:pt x="51876" y="231739"/>
                    <a:pt x="0" y="179862"/>
                    <a:pt x="0" y="115869"/>
                  </a:cubicBezTo>
                  <a:lnTo>
                    <a:pt x="0" y="115869"/>
                  </a:lnTo>
                  <a:cubicBezTo>
                    <a:pt x="0" y="51876"/>
                    <a:pt x="51876" y="0"/>
                    <a:pt x="115869" y="0"/>
                  </a:cubicBezTo>
                  <a:close/>
                </a:path>
              </a:pathLst>
            </a:custGeom>
            <a:solidFill>
              <a:srgbClr val="86D17D"/>
            </a:solidFill>
            <a:ln cap="rnd">
              <a:noFill/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95250"/>
              <a:ext cx="1271428" cy="326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76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-317260">
            <a:off x="919335" y="3482502"/>
            <a:ext cx="1570603" cy="1492073"/>
          </a:xfrm>
          <a:custGeom>
            <a:avLst/>
            <a:gdLst/>
            <a:ahLst/>
            <a:cxnLst/>
            <a:rect r="r" b="b" t="t" l="l"/>
            <a:pathLst>
              <a:path h="1492073" w="1570603">
                <a:moveTo>
                  <a:pt x="0" y="0"/>
                </a:moveTo>
                <a:lnTo>
                  <a:pt x="1570603" y="0"/>
                </a:lnTo>
                <a:lnTo>
                  <a:pt x="1570603" y="1492073"/>
                </a:lnTo>
                <a:lnTo>
                  <a:pt x="0" y="14920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53975" y="5637183"/>
            <a:ext cx="2655112" cy="5021489"/>
          </a:xfrm>
          <a:custGeom>
            <a:avLst/>
            <a:gdLst/>
            <a:ahLst/>
            <a:cxnLst/>
            <a:rect r="r" b="b" t="t" l="l"/>
            <a:pathLst>
              <a:path h="5021489" w="2655112">
                <a:moveTo>
                  <a:pt x="0" y="0"/>
                </a:moveTo>
                <a:lnTo>
                  <a:pt x="2655112" y="0"/>
                </a:lnTo>
                <a:lnTo>
                  <a:pt x="2655112" y="5021488"/>
                </a:lnTo>
                <a:lnTo>
                  <a:pt x="0" y="50214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9120161">
            <a:off x="16215725" y="3588467"/>
            <a:ext cx="2087150" cy="1977574"/>
          </a:xfrm>
          <a:custGeom>
            <a:avLst/>
            <a:gdLst/>
            <a:ahLst/>
            <a:cxnLst/>
            <a:rect r="r" b="b" t="t" l="l"/>
            <a:pathLst>
              <a:path h="1977574" w="2087150">
                <a:moveTo>
                  <a:pt x="0" y="0"/>
                </a:moveTo>
                <a:lnTo>
                  <a:pt x="2087150" y="0"/>
                </a:lnTo>
                <a:lnTo>
                  <a:pt x="2087150" y="1977575"/>
                </a:lnTo>
                <a:lnTo>
                  <a:pt x="0" y="19775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825283" y="6215756"/>
            <a:ext cx="4699683" cy="5073881"/>
          </a:xfrm>
          <a:custGeom>
            <a:avLst/>
            <a:gdLst/>
            <a:ahLst/>
            <a:cxnLst/>
            <a:rect r="r" b="b" t="t" l="l"/>
            <a:pathLst>
              <a:path h="5073881" w="4699683">
                <a:moveTo>
                  <a:pt x="0" y="0"/>
                </a:moveTo>
                <a:lnTo>
                  <a:pt x="4699682" y="0"/>
                </a:lnTo>
                <a:lnTo>
                  <a:pt x="4699682" y="5073881"/>
                </a:lnTo>
                <a:lnTo>
                  <a:pt x="0" y="5073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-776182">
            <a:off x="15201286" y="5914166"/>
            <a:ext cx="308647" cy="492850"/>
          </a:xfrm>
          <a:custGeom>
            <a:avLst/>
            <a:gdLst/>
            <a:ahLst/>
            <a:cxnLst/>
            <a:rect r="r" b="b" t="t" l="l"/>
            <a:pathLst>
              <a:path h="492850" w="308647">
                <a:moveTo>
                  <a:pt x="0" y="0"/>
                </a:moveTo>
                <a:lnTo>
                  <a:pt x="308647" y="0"/>
                </a:lnTo>
                <a:lnTo>
                  <a:pt x="308647" y="492849"/>
                </a:lnTo>
                <a:lnTo>
                  <a:pt x="0" y="49284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3325319">
            <a:off x="15211633" y="5697789"/>
            <a:ext cx="214312" cy="162341"/>
          </a:xfrm>
          <a:custGeom>
            <a:avLst/>
            <a:gdLst/>
            <a:ahLst/>
            <a:cxnLst/>
            <a:rect r="r" b="b" t="t" l="l"/>
            <a:pathLst>
              <a:path h="162341" w="214312">
                <a:moveTo>
                  <a:pt x="0" y="0"/>
                </a:moveTo>
                <a:lnTo>
                  <a:pt x="214312" y="0"/>
                </a:lnTo>
                <a:lnTo>
                  <a:pt x="214312" y="162341"/>
                </a:lnTo>
                <a:lnTo>
                  <a:pt x="0" y="1623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327484" y="7973750"/>
            <a:ext cx="836202" cy="1130003"/>
          </a:xfrm>
          <a:custGeom>
            <a:avLst/>
            <a:gdLst/>
            <a:ahLst/>
            <a:cxnLst/>
            <a:rect r="r" b="b" t="t" l="l"/>
            <a:pathLst>
              <a:path h="1130003" w="836202">
                <a:moveTo>
                  <a:pt x="0" y="0"/>
                </a:moveTo>
                <a:lnTo>
                  <a:pt x="836202" y="0"/>
                </a:lnTo>
                <a:lnTo>
                  <a:pt x="836202" y="1130003"/>
                </a:lnTo>
                <a:lnTo>
                  <a:pt x="0" y="113000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901151" y="2910085"/>
            <a:ext cx="1130893" cy="658745"/>
          </a:xfrm>
          <a:custGeom>
            <a:avLst/>
            <a:gdLst/>
            <a:ahLst/>
            <a:cxnLst/>
            <a:rect r="r" b="b" t="t" l="l"/>
            <a:pathLst>
              <a:path h="658745" w="1130893">
                <a:moveTo>
                  <a:pt x="0" y="0"/>
                </a:moveTo>
                <a:lnTo>
                  <a:pt x="1130893" y="0"/>
                </a:lnTo>
                <a:lnTo>
                  <a:pt x="1130893" y="658745"/>
                </a:lnTo>
                <a:lnTo>
                  <a:pt x="0" y="6587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5042939" y="-1002710"/>
            <a:ext cx="1230896" cy="716997"/>
          </a:xfrm>
          <a:custGeom>
            <a:avLst/>
            <a:gdLst/>
            <a:ahLst/>
            <a:cxnLst/>
            <a:rect r="r" b="b" t="t" l="l"/>
            <a:pathLst>
              <a:path h="716997" w="1230896">
                <a:moveTo>
                  <a:pt x="0" y="0"/>
                </a:moveTo>
                <a:lnTo>
                  <a:pt x="1230896" y="0"/>
                </a:lnTo>
                <a:lnTo>
                  <a:pt x="1230896" y="716998"/>
                </a:lnTo>
                <a:lnTo>
                  <a:pt x="0" y="71699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614475" y="1312747"/>
            <a:ext cx="1052068" cy="1143552"/>
          </a:xfrm>
          <a:custGeom>
            <a:avLst/>
            <a:gdLst/>
            <a:ahLst/>
            <a:cxnLst/>
            <a:rect r="r" b="b" t="t" l="l"/>
            <a:pathLst>
              <a:path h="1143552" w="1052068">
                <a:moveTo>
                  <a:pt x="0" y="0"/>
                </a:moveTo>
                <a:lnTo>
                  <a:pt x="1052068" y="0"/>
                </a:lnTo>
                <a:lnTo>
                  <a:pt x="1052068" y="1143552"/>
                </a:lnTo>
                <a:lnTo>
                  <a:pt x="0" y="114355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4216874" y="3639643"/>
            <a:ext cx="9947117" cy="3486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24"/>
              </a:lnSpc>
              <a:spcBef>
                <a:spcPct val="0"/>
              </a:spcBef>
            </a:pPr>
            <a:r>
              <a:rPr lang="en-US" b="true" sz="7499" spc="-224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SIMULATOR ALJABAR BOOLEAN &amp; KARNAUGH MAP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119629" y="7240103"/>
            <a:ext cx="4407381" cy="425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b="true" sz="2500" spc="-80">
                <a:solidFill>
                  <a:srgbClr val="13193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Presented By : Kelompok 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48983" y="2782144"/>
            <a:ext cx="3961652" cy="67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2"/>
              </a:lnSpc>
            </a:pPr>
            <a:r>
              <a:rPr lang="en-US" b="true" sz="2025" spc="-64">
                <a:solidFill>
                  <a:srgbClr val="13193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Optimizing Boolean Expressions with Algorithms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pic>
        <p:nvPicPr>
          <p:cNvPr name="Picture 9" id="9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1203404" y="3965167"/>
            <a:ext cx="10428127" cy="6527660"/>
          </a:xfrm>
          <a:prstGeom prst="rect">
            <a:avLst/>
          </a:prstGeom>
        </p:spPr>
      </p:pic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720797" y="2477289"/>
            <a:ext cx="4769309" cy="6210038"/>
            <a:chOff x="0" y="0"/>
            <a:chExt cx="14630400" cy="190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5"/>
              <a:stretch>
                <a:fillRect l="-11388" t="0" r="-10605" b="-14474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6"/>
              <a:stretch>
                <a:fillRect l="0" t="-32" r="0" b="-32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7505269">
            <a:off x="11208336" y="1042922"/>
            <a:ext cx="1627528" cy="1808365"/>
          </a:xfrm>
          <a:custGeom>
            <a:avLst/>
            <a:gdLst/>
            <a:ahLst/>
            <a:cxnLst/>
            <a:rect r="r" b="b" t="t" l="l"/>
            <a:pathLst>
              <a:path h="1808365" w="1627528">
                <a:moveTo>
                  <a:pt x="0" y="0"/>
                </a:moveTo>
                <a:lnTo>
                  <a:pt x="1627528" y="0"/>
                </a:lnTo>
                <a:lnTo>
                  <a:pt x="1627528" y="1808365"/>
                </a:lnTo>
                <a:lnTo>
                  <a:pt x="0" y="1808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20091" y="243322"/>
            <a:ext cx="2268818" cy="2095820"/>
          </a:xfrm>
          <a:custGeom>
            <a:avLst/>
            <a:gdLst/>
            <a:ahLst/>
            <a:cxnLst/>
            <a:rect r="r" b="b" t="t" l="l"/>
            <a:pathLst>
              <a:path h="2095820" w="2268818">
                <a:moveTo>
                  <a:pt x="0" y="0"/>
                </a:moveTo>
                <a:lnTo>
                  <a:pt x="2268818" y="0"/>
                </a:lnTo>
                <a:lnTo>
                  <a:pt x="2268818" y="2095820"/>
                </a:lnTo>
                <a:lnTo>
                  <a:pt x="0" y="209582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977442">
            <a:off x="16001041" y="8200745"/>
            <a:ext cx="1459425" cy="2115109"/>
          </a:xfrm>
          <a:custGeom>
            <a:avLst/>
            <a:gdLst/>
            <a:ahLst/>
            <a:cxnLst/>
            <a:rect r="r" b="b" t="t" l="l"/>
            <a:pathLst>
              <a:path h="2115109" w="1459425">
                <a:moveTo>
                  <a:pt x="0" y="0"/>
                </a:moveTo>
                <a:lnTo>
                  <a:pt x="1459425" y="0"/>
                </a:lnTo>
                <a:lnTo>
                  <a:pt x="1459425" y="2115110"/>
                </a:lnTo>
                <a:lnTo>
                  <a:pt x="0" y="2115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5881863" y="190500"/>
            <a:ext cx="5616486" cy="166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00"/>
              </a:lnSpc>
              <a:spcBef>
                <a:spcPct val="0"/>
              </a:spcBef>
            </a:pPr>
            <a:r>
              <a:rPr lang="en-US" b="true" sz="5000" spc="-15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UX &amp; DESA</a:t>
            </a:r>
            <a:r>
              <a:rPr lang="en-US" b="true" sz="5000" spc="-15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IN</a:t>
            </a:r>
            <a:r>
              <a:rPr lang="en-US" b="true" sz="5000" spc="-15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5000" spc="-15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</a:t>
            </a:r>
            <a:r>
              <a:rPr lang="en-US" b="true" sz="5000" spc="-15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TARMUK</a:t>
            </a:r>
            <a:r>
              <a:rPr lang="en-US" b="true" sz="5000" spc="-150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46402" y="433921"/>
            <a:ext cx="5646372" cy="401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8632" indent="-239316" lvl="1">
              <a:lnSpc>
                <a:spcPts val="3258"/>
              </a:lnSpc>
              <a:buFont typeface="Arial"/>
              <a:buChar char="•"/>
            </a:pPr>
            <a:r>
              <a:rPr lang="en-US" b="true" sz="2216" spc="-70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Desain Responsif:</a:t>
            </a:r>
            <a:r>
              <a:rPr lang="en-US" sz="2216" spc="-7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216" spc="-7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Aplikasi dapat digunakan di berbagai perangkat (desktop dan mobile) dengan tata letak yang fleksibel.</a:t>
            </a:r>
          </a:p>
          <a:p>
            <a:pPr algn="l">
              <a:lnSpc>
                <a:spcPts val="3258"/>
              </a:lnSpc>
            </a:pPr>
          </a:p>
          <a:p>
            <a:pPr algn="l" marL="478632" indent="-239316" lvl="1">
              <a:lnSpc>
                <a:spcPts val="3103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16" spc="-70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Visualisasi Interaktif:</a:t>
            </a:r>
            <a:r>
              <a:rPr lang="en-US" sz="2216" spc="-7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K-map dan tabel kebenaran ditampilkan secara interaktif, memungkinkan pengguna untuk mengklik dan memodifikasi nilai secara langsung.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32159" y="3056537"/>
            <a:ext cx="5646372" cy="5140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0222" indent="-250111" lvl="1">
              <a:lnSpc>
                <a:spcPts val="3405"/>
              </a:lnSpc>
              <a:buFont typeface="Arial"/>
              <a:buChar char="•"/>
            </a:pPr>
            <a:r>
              <a:rPr lang="en-US" b="true" sz="2316" spc="-74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Fitur Mu</a:t>
            </a:r>
            <a:r>
              <a:rPr lang="en-US" b="true" sz="2316" spc="-74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dah Digunakan:</a:t>
            </a:r>
            <a:r>
              <a:rPr lang="en-US" sz="2316" spc="-74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Input ekspresi Boolean mudah dengan validasi otomatis dan error handling.</a:t>
            </a:r>
          </a:p>
          <a:p>
            <a:pPr algn="l">
              <a:lnSpc>
                <a:spcPts val="3405"/>
              </a:lnSpc>
            </a:pPr>
          </a:p>
          <a:p>
            <a:pPr algn="l" marL="500222" indent="-250111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16" spc="-74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Ek</a:t>
            </a:r>
            <a:r>
              <a:rPr lang="en-US" b="true" sz="2316" spc="-74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sport Hasil:</a:t>
            </a:r>
            <a:r>
              <a:rPr lang="en-US" sz="2316" spc="-74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Hasil K-map dan tabel kebenaran dapat diekspor sebagai gambar PNG.</a:t>
            </a:r>
          </a:p>
          <a:p>
            <a:pPr algn="l">
              <a:lnSpc>
                <a:spcPts val="3405"/>
              </a:lnSpc>
              <a:spcBef>
                <a:spcPct val="0"/>
              </a:spcBef>
            </a:pPr>
          </a:p>
          <a:p>
            <a:pPr algn="l" marL="500222" indent="-250111" lvl="1">
              <a:lnSpc>
                <a:spcPts val="34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316" spc="-74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Desain Minimalis:</a:t>
            </a:r>
            <a:r>
              <a:rPr lang="en-US" sz="2316" spc="-74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Antarmuka sederhana dengan ikon dan tombol yang jelas untuk navigasi yang cepat.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3494355" cy="2712493"/>
          </a:xfrm>
          <a:custGeom>
            <a:avLst/>
            <a:gdLst/>
            <a:ahLst/>
            <a:cxnLst/>
            <a:rect r="r" b="b" t="t" l="l"/>
            <a:pathLst>
              <a:path h="2712493" w="3494355">
                <a:moveTo>
                  <a:pt x="0" y="0"/>
                </a:moveTo>
                <a:lnTo>
                  <a:pt x="3494355" y="0"/>
                </a:lnTo>
                <a:lnTo>
                  <a:pt x="3494355" y="2712493"/>
                </a:lnTo>
                <a:lnTo>
                  <a:pt x="0" y="27124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279776" y="581233"/>
            <a:ext cx="7062899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0"/>
              </a:lnSpc>
            </a:pP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KETERBA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ASAN 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&amp;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REN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C</a:t>
            </a:r>
            <a:r>
              <a:rPr lang="en-US" b="true" sz="5200" spc="-15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ANA LANJUT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47754" y="2800308"/>
            <a:ext cx="7047317" cy="66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1"/>
              </a:lnSpc>
            </a:pPr>
            <a:r>
              <a:rPr lang="en-US" b="true" sz="3348" spc="-107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Keterb</a:t>
            </a:r>
            <a:r>
              <a:rPr lang="en-US" b="true" sz="3348" spc="-107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atasan:</a:t>
            </a:r>
          </a:p>
          <a:p>
            <a:pPr algn="l" marL="485514" indent="-242757" lvl="1">
              <a:lnSpc>
                <a:spcPts val="33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pc="-71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Tata Letak K-Map: </a:t>
            </a:r>
            <a:r>
              <a:rPr lang="en-US" sz="2248" spc="-71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K-map hanya mendukung visualisasi untuk hingga 4 variabel, dan semakin banyak</a:t>
            </a:r>
            <a:r>
              <a:rPr lang="en-US" sz="2248" spc="-71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variabel, tampilan k-map menjadi lebih padat.</a:t>
            </a:r>
          </a:p>
          <a:p>
            <a:pPr algn="l">
              <a:lnSpc>
                <a:spcPts val="3305"/>
              </a:lnSpc>
              <a:spcBef>
                <a:spcPct val="0"/>
              </a:spcBef>
            </a:pPr>
          </a:p>
          <a:p>
            <a:pPr algn="l" marL="485514" indent="-242757" lvl="1">
              <a:lnSpc>
                <a:spcPts val="33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pc="-71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Penggunaan Memori: </a:t>
            </a:r>
            <a:r>
              <a:rPr lang="en-US" sz="2248" spc="-71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Pada ekspresi dengan banyak variabel dan minterm, aplikasi terkadang mengalami penurunan performa dalam hal pemrosesan dan rendering K-map.</a:t>
            </a:r>
          </a:p>
          <a:p>
            <a:pPr algn="l">
              <a:lnSpc>
                <a:spcPts val="3305"/>
              </a:lnSpc>
              <a:spcBef>
                <a:spcPct val="0"/>
              </a:spcBef>
            </a:pPr>
          </a:p>
          <a:p>
            <a:pPr algn="l" marL="485514" indent="-242757" lvl="1">
              <a:lnSpc>
                <a:spcPts val="3305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248" spc="-71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Validasi Input Ekspresi: </a:t>
            </a:r>
            <a:r>
              <a:rPr lang="en-US" sz="2248" spc="-71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Meskipun sudah ada validasi, beberapa ekspresi kompleks masih menghasilkan kesalahan atau tidak terdeteksi dengan tepat.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17126" y="2809833"/>
            <a:ext cx="6721967" cy="7116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38"/>
              </a:lnSpc>
            </a:pPr>
            <a:r>
              <a:rPr lang="en-US" b="true" sz="3194" spc="-102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Renc</a:t>
            </a:r>
            <a:r>
              <a:rPr lang="en-US" b="true" sz="3194" spc="-102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ana Lanjut:</a:t>
            </a:r>
          </a:p>
          <a:p>
            <a:pPr algn="l" marL="463100" indent="-231550" lvl="1">
              <a:lnSpc>
                <a:spcPts val="35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44" spc="-68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Op</a:t>
            </a:r>
            <a:r>
              <a:rPr lang="en-US" b="true" sz="2144" spc="-68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timasi K-Map untuk Banyak Variabel: </a:t>
            </a:r>
            <a:r>
              <a:rPr lang="en-US" sz="2144" spc="-68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Meningkatkan visualisasi dan penyederhanaan K-map untuk mendukung lebih banyak</a:t>
            </a:r>
            <a:r>
              <a:rPr lang="en-US" sz="2144" spc="-68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variabel dan membuat tampilan lebih jelas.</a:t>
            </a:r>
          </a:p>
          <a:p>
            <a:pPr algn="l">
              <a:lnSpc>
                <a:spcPts val="3517"/>
              </a:lnSpc>
              <a:spcBef>
                <a:spcPct val="0"/>
              </a:spcBef>
            </a:pPr>
          </a:p>
          <a:p>
            <a:pPr algn="l" marL="463100" indent="-231550" lvl="1">
              <a:lnSpc>
                <a:spcPts val="35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44" spc="-68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Penyempurnaan Validasi Input: </a:t>
            </a:r>
            <a:r>
              <a:rPr lang="en-US" sz="2144" spc="-68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Menambahkan fitur validasi yang lebih kuat untuk mendeteksi kesalahan sintaksis dan logika dalam ekspresi yang lebih kompleks.</a:t>
            </a:r>
          </a:p>
          <a:p>
            <a:pPr algn="l">
              <a:lnSpc>
                <a:spcPts val="3517"/>
              </a:lnSpc>
              <a:spcBef>
                <a:spcPct val="0"/>
              </a:spcBef>
            </a:pPr>
          </a:p>
          <a:p>
            <a:pPr algn="l" marL="463100" indent="-231550" lvl="1">
              <a:lnSpc>
                <a:spcPts val="3517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144" spc="-68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Integrasi Mode Lain: </a:t>
            </a:r>
            <a:r>
              <a:rPr lang="en-US" sz="2144" spc="-68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Menambahkan fitur baru, seperti mode Dekomposisi (Factorization) untuk menyederhanakan ekspresi dalam bentuk faktorisasi.</a:t>
            </a:r>
          </a:p>
          <a:p>
            <a:pPr algn="l" marL="195394" indent="-97697" lvl="1">
              <a:lnSpc>
                <a:spcPts val="1330"/>
              </a:lnSpc>
              <a:spcBef>
                <a:spcPct val="0"/>
              </a:spcBef>
              <a:buFont typeface="Arial"/>
              <a:buChar char="•"/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2517791">
            <a:off x="11928595" y="349305"/>
            <a:ext cx="2099028" cy="1587390"/>
          </a:xfrm>
          <a:custGeom>
            <a:avLst/>
            <a:gdLst/>
            <a:ahLst/>
            <a:cxnLst/>
            <a:rect r="r" b="b" t="t" l="l"/>
            <a:pathLst>
              <a:path h="1587390" w="2099028">
                <a:moveTo>
                  <a:pt x="0" y="0"/>
                </a:moveTo>
                <a:lnTo>
                  <a:pt x="2099028" y="0"/>
                </a:lnTo>
                <a:lnTo>
                  <a:pt x="2099028" y="1587390"/>
                </a:lnTo>
                <a:lnTo>
                  <a:pt x="0" y="158739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10027337">
            <a:off x="8397442" y="7693043"/>
            <a:ext cx="983641" cy="2229214"/>
          </a:xfrm>
          <a:custGeom>
            <a:avLst/>
            <a:gdLst/>
            <a:ahLst/>
            <a:cxnLst/>
            <a:rect r="r" b="b" t="t" l="l"/>
            <a:pathLst>
              <a:path h="2229214" w="983641">
                <a:moveTo>
                  <a:pt x="0" y="0"/>
                </a:moveTo>
                <a:lnTo>
                  <a:pt x="983641" y="0"/>
                </a:lnTo>
                <a:lnTo>
                  <a:pt x="983641" y="2229214"/>
                </a:lnTo>
                <a:lnTo>
                  <a:pt x="0" y="22292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4634554">
            <a:off x="15274802" y="5095665"/>
            <a:ext cx="3968996" cy="565582"/>
          </a:xfrm>
          <a:custGeom>
            <a:avLst/>
            <a:gdLst/>
            <a:ahLst/>
            <a:cxnLst/>
            <a:rect r="r" b="b" t="t" l="l"/>
            <a:pathLst>
              <a:path h="565582" w="3968996">
                <a:moveTo>
                  <a:pt x="0" y="0"/>
                </a:moveTo>
                <a:lnTo>
                  <a:pt x="3968996" y="0"/>
                </a:lnTo>
                <a:lnTo>
                  <a:pt x="3968996" y="565582"/>
                </a:lnTo>
                <a:lnTo>
                  <a:pt x="0" y="56558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643557" y="3496994"/>
            <a:ext cx="10923790" cy="4263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2"/>
              </a:lnSpc>
            </a:pPr>
            <a:r>
              <a:rPr lang="en-US" sz="2899" spc="-92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899" spc="-92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pl</a:t>
            </a:r>
            <a:r>
              <a:rPr lang="en-US" sz="2899" spc="-92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ikasi ini berhasil mengimplementasikan aljabar Boolean dan K-map untuk menyederhanak</a:t>
            </a:r>
            <a:r>
              <a:rPr lang="en-US" sz="2899" spc="-92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ekspresi Boolean secara efektif. Dengan fitur interaktif, pengguna dapat dengan mudah mengevaluasi dan menyederhanakan ekspresi, serta memvisualisasikan K-map. Desain aplikasi yang user-friendly memastikan pengalaman yang baik, sementara kinerja aplikasi tetap optimal meskipun menangani ekspresi dengan hingga 4 variabel.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831381" y="5808531"/>
            <a:ext cx="4456619" cy="4760074"/>
          </a:xfrm>
          <a:custGeom>
            <a:avLst/>
            <a:gdLst/>
            <a:ahLst/>
            <a:cxnLst/>
            <a:rect r="r" b="b" t="t" l="l"/>
            <a:pathLst>
              <a:path h="4760074" w="4456619">
                <a:moveTo>
                  <a:pt x="0" y="0"/>
                </a:moveTo>
                <a:lnTo>
                  <a:pt x="4456619" y="0"/>
                </a:lnTo>
                <a:lnTo>
                  <a:pt x="4456619" y="4760074"/>
                </a:lnTo>
                <a:lnTo>
                  <a:pt x="0" y="47600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35654">
            <a:off x="576462" y="4404274"/>
            <a:ext cx="2266405" cy="3527479"/>
          </a:xfrm>
          <a:custGeom>
            <a:avLst/>
            <a:gdLst/>
            <a:ahLst/>
            <a:cxnLst/>
            <a:rect r="r" b="b" t="t" l="l"/>
            <a:pathLst>
              <a:path h="3527479" w="2266405">
                <a:moveTo>
                  <a:pt x="0" y="0"/>
                </a:moveTo>
                <a:lnTo>
                  <a:pt x="2266406" y="0"/>
                </a:lnTo>
                <a:lnTo>
                  <a:pt x="2266406" y="3527479"/>
                </a:lnTo>
                <a:lnTo>
                  <a:pt x="0" y="35274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944801">
            <a:off x="932648" y="452962"/>
            <a:ext cx="2315003" cy="2150059"/>
          </a:xfrm>
          <a:custGeom>
            <a:avLst/>
            <a:gdLst/>
            <a:ahLst/>
            <a:cxnLst/>
            <a:rect r="r" b="b" t="t" l="l"/>
            <a:pathLst>
              <a:path h="2150059" w="2315003">
                <a:moveTo>
                  <a:pt x="0" y="0"/>
                </a:moveTo>
                <a:lnTo>
                  <a:pt x="2315003" y="0"/>
                </a:lnTo>
                <a:lnTo>
                  <a:pt x="2315003" y="2150058"/>
                </a:lnTo>
                <a:lnTo>
                  <a:pt x="0" y="21500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109830">
            <a:off x="15164224" y="1826255"/>
            <a:ext cx="2386656" cy="1608009"/>
          </a:xfrm>
          <a:custGeom>
            <a:avLst/>
            <a:gdLst/>
            <a:ahLst/>
            <a:cxnLst/>
            <a:rect r="r" b="b" t="t" l="l"/>
            <a:pathLst>
              <a:path h="1608009" w="2386656">
                <a:moveTo>
                  <a:pt x="0" y="0"/>
                </a:moveTo>
                <a:lnTo>
                  <a:pt x="2386656" y="0"/>
                </a:lnTo>
                <a:lnTo>
                  <a:pt x="2386656" y="1608009"/>
                </a:lnTo>
                <a:lnTo>
                  <a:pt x="0" y="160800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497802" y="947521"/>
            <a:ext cx="7062899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60"/>
              </a:lnSpc>
            </a:pPr>
            <a:r>
              <a:rPr lang="en-US" b="true" sz="6300" spc="-18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KESIMPULAN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-4220571">
            <a:off x="4499780" y="3781415"/>
            <a:ext cx="849690" cy="643640"/>
          </a:xfrm>
          <a:custGeom>
            <a:avLst/>
            <a:gdLst/>
            <a:ahLst/>
            <a:cxnLst/>
            <a:rect r="r" b="b" t="t" l="l"/>
            <a:pathLst>
              <a:path h="643640" w="849690">
                <a:moveTo>
                  <a:pt x="0" y="0"/>
                </a:moveTo>
                <a:lnTo>
                  <a:pt x="849691" y="0"/>
                </a:lnTo>
                <a:lnTo>
                  <a:pt x="849691" y="643640"/>
                </a:lnTo>
                <a:lnTo>
                  <a:pt x="0" y="6436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53401">
            <a:off x="1827635" y="1556172"/>
            <a:ext cx="2022907" cy="1395806"/>
          </a:xfrm>
          <a:custGeom>
            <a:avLst/>
            <a:gdLst/>
            <a:ahLst/>
            <a:cxnLst/>
            <a:rect r="r" b="b" t="t" l="l"/>
            <a:pathLst>
              <a:path h="1395806" w="2022907">
                <a:moveTo>
                  <a:pt x="0" y="0"/>
                </a:moveTo>
                <a:lnTo>
                  <a:pt x="2022907" y="0"/>
                </a:lnTo>
                <a:lnTo>
                  <a:pt x="2022907" y="1395806"/>
                </a:lnTo>
                <a:lnTo>
                  <a:pt x="0" y="13958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7640">
            <a:off x="7828491" y="1010146"/>
            <a:ext cx="1418420" cy="2608588"/>
          </a:xfrm>
          <a:custGeom>
            <a:avLst/>
            <a:gdLst/>
            <a:ahLst/>
            <a:cxnLst/>
            <a:rect r="r" b="b" t="t" l="l"/>
            <a:pathLst>
              <a:path h="2608588" w="1418420">
                <a:moveTo>
                  <a:pt x="0" y="0"/>
                </a:moveTo>
                <a:lnTo>
                  <a:pt x="1418419" y="0"/>
                </a:lnTo>
                <a:lnTo>
                  <a:pt x="1418419" y="2608588"/>
                </a:lnTo>
                <a:lnTo>
                  <a:pt x="0" y="2608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664567">
            <a:off x="9063327" y="1151756"/>
            <a:ext cx="1418420" cy="2608588"/>
          </a:xfrm>
          <a:custGeom>
            <a:avLst/>
            <a:gdLst/>
            <a:ahLst/>
            <a:cxnLst/>
            <a:rect r="r" b="b" t="t" l="l"/>
            <a:pathLst>
              <a:path h="2608588" w="1418420">
                <a:moveTo>
                  <a:pt x="0" y="0"/>
                </a:moveTo>
                <a:lnTo>
                  <a:pt x="1418420" y="0"/>
                </a:lnTo>
                <a:lnTo>
                  <a:pt x="1418420" y="2608588"/>
                </a:lnTo>
                <a:lnTo>
                  <a:pt x="0" y="2608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996570">
            <a:off x="6588549" y="1289193"/>
            <a:ext cx="1418420" cy="2608588"/>
          </a:xfrm>
          <a:custGeom>
            <a:avLst/>
            <a:gdLst/>
            <a:ahLst/>
            <a:cxnLst/>
            <a:rect r="r" b="b" t="t" l="l"/>
            <a:pathLst>
              <a:path h="2608588" w="1418420">
                <a:moveTo>
                  <a:pt x="0" y="0"/>
                </a:moveTo>
                <a:lnTo>
                  <a:pt x="1418420" y="0"/>
                </a:lnTo>
                <a:lnTo>
                  <a:pt x="1418420" y="2608588"/>
                </a:lnTo>
                <a:lnTo>
                  <a:pt x="0" y="26085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818652" y="6004449"/>
            <a:ext cx="4573598" cy="4282551"/>
          </a:xfrm>
          <a:custGeom>
            <a:avLst/>
            <a:gdLst/>
            <a:ahLst/>
            <a:cxnLst/>
            <a:rect r="r" b="b" t="t" l="l"/>
            <a:pathLst>
              <a:path h="4282551" w="4573598">
                <a:moveTo>
                  <a:pt x="0" y="0"/>
                </a:moveTo>
                <a:lnTo>
                  <a:pt x="4573598" y="0"/>
                </a:lnTo>
                <a:lnTo>
                  <a:pt x="4573598" y="4282551"/>
                </a:lnTo>
                <a:lnTo>
                  <a:pt x="0" y="42825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141379">
            <a:off x="410595" y="4925989"/>
            <a:ext cx="2972109" cy="3017370"/>
          </a:xfrm>
          <a:custGeom>
            <a:avLst/>
            <a:gdLst/>
            <a:ahLst/>
            <a:cxnLst/>
            <a:rect r="r" b="b" t="t" l="l"/>
            <a:pathLst>
              <a:path h="3017370" w="2972109">
                <a:moveTo>
                  <a:pt x="0" y="0"/>
                </a:moveTo>
                <a:lnTo>
                  <a:pt x="2972110" y="0"/>
                </a:lnTo>
                <a:lnTo>
                  <a:pt x="2972110" y="3017370"/>
                </a:lnTo>
                <a:lnTo>
                  <a:pt x="0" y="30173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2874985">
            <a:off x="14561318" y="4138116"/>
            <a:ext cx="3196813" cy="2153853"/>
          </a:xfrm>
          <a:custGeom>
            <a:avLst/>
            <a:gdLst/>
            <a:ahLst/>
            <a:cxnLst/>
            <a:rect r="r" b="b" t="t" l="l"/>
            <a:pathLst>
              <a:path h="2153853" w="3196813">
                <a:moveTo>
                  <a:pt x="0" y="0"/>
                </a:moveTo>
                <a:lnTo>
                  <a:pt x="3196813" y="0"/>
                </a:lnTo>
                <a:lnTo>
                  <a:pt x="3196813" y="2153853"/>
                </a:lnTo>
                <a:lnTo>
                  <a:pt x="0" y="2153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478646" y="4198098"/>
            <a:ext cx="9330707" cy="1881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851"/>
              </a:lnSpc>
            </a:pPr>
            <a:r>
              <a:rPr lang="en-US" b="true" sz="11395" spc="-341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Q &amp; A TIME !!!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674567" y="5551501"/>
            <a:ext cx="4493292" cy="5217175"/>
          </a:xfrm>
          <a:custGeom>
            <a:avLst/>
            <a:gdLst/>
            <a:ahLst/>
            <a:cxnLst/>
            <a:rect r="r" b="b" t="t" l="l"/>
            <a:pathLst>
              <a:path h="5217175" w="4493292">
                <a:moveTo>
                  <a:pt x="0" y="0"/>
                </a:moveTo>
                <a:lnTo>
                  <a:pt x="4493293" y="0"/>
                </a:lnTo>
                <a:lnTo>
                  <a:pt x="4493293" y="5217175"/>
                </a:lnTo>
                <a:lnTo>
                  <a:pt x="0" y="5217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01966" y="4890403"/>
            <a:ext cx="674127" cy="587333"/>
          </a:xfrm>
          <a:custGeom>
            <a:avLst/>
            <a:gdLst/>
            <a:ahLst/>
            <a:cxnLst/>
            <a:rect r="r" b="b" t="t" l="l"/>
            <a:pathLst>
              <a:path h="587333" w="674127">
                <a:moveTo>
                  <a:pt x="0" y="0"/>
                </a:moveTo>
                <a:lnTo>
                  <a:pt x="674127" y="0"/>
                </a:lnTo>
                <a:lnTo>
                  <a:pt x="674127" y="587333"/>
                </a:lnTo>
                <a:lnTo>
                  <a:pt x="0" y="5873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-1787625">
            <a:off x="4064240" y="6894877"/>
            <a:ext cx="411876" cy="311996"/>
          </a:xfrm>
          <a:custGeom>
            <a:avLst/>
            <a:gdLst/>
            <a:ahLst/>
            <a:cxnLst/>
            <a:rect r="r" b="b" t="t" l="l"/>
            <a:pathLst>
              <a:path h="311996" w="411876">
                <a:moveTo>
                  <a:pt x="0" y="0"/>
                </a:moveTo>
                <a:lnTo>
                  <a:pt x="411876" y="0"/>
                </a:lnTo>
                <a:lnTo>
                  <a:pt x="411876" y="311996"/>
                </a:lnTo>
                <a:lnTo>
                  <a:pt x="0" y="3119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783784" y="2970839"/>
            <a:ext cx="1335274" cy="1246812"/>
          </a:xfrm>
          <a:custGeom>
            <a:avLst/>
            <a:gdLst/>
            <a:ahLst/>
            <a:cxnLst/>
            <a:rect r="r" b="b" t="t" l="l"/>
            <a:pathLst>
              <a:path h="1246812" w="1335274">
                <a:moveTo>
                  <a:pt x="0" y="0"/>
                </a:moveTo>
                <a:lnTo>
                  <a:pt x="1335274" y="0"/>
                </a:lnTo>
                <a:lnTo>
                  <a:pt x="1335274" y="1246812"/>
                </a:lnTo>
                <a:lnTo>
                  <a:pt x="0" y="1246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1053401">
            <a:off x="3258725" y="2434834"/>
            <a:ext cx="2022907" cy="1395806"/>
          </a:xfrm>
          <a:custGeom>
            <a:avLst/>
            <a:gdLst/>
            <a:ahLst/>
            <a:cxnLst/>
            <a:rect r="r" b="b" t="t" l="l"/>
            <a:pathLst>
              <a:path h="1395806" w="2022907">
                <a:moveTo>
                  <a:pt x="0" y="0"/>
                </a:moveTo>
                <a:lnTo>
                  <a:pt x="2022907" y="0"/>
                </a:lnTo>
                <a:lnTo>
                  <a:pt x="2022907" y="1395806"/>
                </a:lnTo>
                <a:lnTo>
                  <a:pt x="0" y="1395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785506" y="5477736"/>
            <a:ext cx="5041043" cy="4971728"/>
          </a:xfrm>
          <a:custGeom>
            <a:avLst/>
            <a:gdLst/>
            <a:ahLst/>
            <a:cxnLst/>
            <a:rect r="r" b="b" t="t" l="l"/>
            <a:pathLst>
              <a:path h="4971728" w="5041043">
                <a:moveTo>
                  <a:pt x="0" y="0"/>
                </a:moveTo>
                <a:lnTo>
                  <a:pt x="5041043" y="0"/>
                </a:lnTo>
                <a:lnTo>
                  <a:pt x="5041043" y="4971729"/>
                </a:lnTo>
                <a:lnTo>
                  <a:pt x="0" y="497172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2922662">
            <a:off x="12242452" y="3261029"/>
            <a:ext cx="896407" cy="642052"/>
          </a:xfrm>
          <a:custGeom>
            <a:avLst/>
            <a:gdLst/>
            <a:ahLst/>
            <a:cxnLst/>
            <a:rect r="r" b="b" t="t" l="l"/>
            <a:pathLst>
              <a:path h="642052" w="896407">
                <a:moveTo>
                  <a:pt x="0" y="0"/>
                </a:moveTo>
                <a:lnTo>
                  <a:pt x="896407" y="0"/>
                </a:lnTo>
                <a:lnTo>
                  <a:pt x="896407" y="642052"/>
                </a:lnTo>
                <a:lnTo>
                  <a:pt x="0" y="64205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6" id="16"/>
          <p:cNvSpPr txBox="true"/>
          <p:nvPr/>
        </p:nvSpPr>
        <p:spPr>
          <a:xfrm rot="0">
            <a:off x="5251930" y="3623784"/>
            <a:ext cx="7784140" cy="2659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59"/>
              </a:lnSpc>
            </a:pPr>
            <a:r>
              <a:rPr lang="en-US" b="true" sz="8999" spc="-26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THANK YOU</a:t>
            </a:r>
          </a:p>
          <a:p>
            <a:pPr algn="ctr" marL="0" indent="0" lvl="0">
              <a:lnSpc>
                <a:spcPts val="9359"/>
              </a:lnSpc>
            </a:pPr>
            <a:r>
              <a:rPr lang="en-US" b="true" sz="8999" spc="-26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VERY MUCH!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-1142598">
            <a:off x="447134" y="4085945"/>
            <a:ext cx="1459425" cy="2115109"/>
          </a:xfrm>
          <a:custGeom>
            <a:avLst/>
            <a:gdLst/>
            <a:ahLst/>
            <a:cxnLst/>
            <a:rect r="r" b="b" t="t" l="l"/>
            <a:pathLst>
              <a:path h="2115109" w="1459425">
                <a:moveTo>
                  <a:pt x="0" y="0"/>
                </a:moveTo>
                <a:lnTo>
                  <a:pt x="1459426" y="0"/>
                </a:lnTo>
                <a:lnTo>
                  <a:pt x="1459426" y="2115110"/>
                </a:lnTo>
                <a:lnTo>
                  <a:pt x="0" y="21151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854658" y="2842268"/>
            <a:ext cx="2809090" cy="2895969"/>
          </a:xfrm>
          <a:custGeom>
            <a:avLst/>
            <a:gdLst/>
            <a:ahLst/>
            <a:cxnLst/>
            <a:rect r="r" b="b" t="t" l="l"/>
            <a:pathLst>
              <a:path h="2895969" w="2809090">
                <a:moveTo>
                  <a:pt x="0" y="0"/>
                </a:moveTo>
                <a:lnTo>
                  <a:pt x="2809090" y="0"/>
                </a:lnTo>
                <a:lnTo>
                  <a:pt x="2809090" y="2895969"/>
                </a:lnTo>
                <a:lnTo>
                  <a:pt x="0" y="2895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99953">
            <a:off x="2586756" y="7994650"/>
            <a:ext cx="3749357" cy="829545"/>
          </a:xfrm>
          <a:custGeom>
            <a:avLst/>
            <a:gdLst/>
            <a:ahLst/>
            <a:cxnLst/>
            <a:rect r="r" b="b" t="t" l="l"/>
            <a:pathLst>
              <a:path h="829545" w="3749357">
                <a:moveTo>
                  <a:pt x="0" y="0"/>
                </a:moveTo>
                <a:lnTo>
                  <a:pt x="3749356" y="0"/>
                </a:lnTo>
                <a:lnTo>
                  <a:pt x="3749356" y="829545"/>
                </a:lnTo>
                <a:lnTo>
                  <a:pt x="0" y="8295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607120" y="281513"/>
            <a:ext cx="8996663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00"/>
              </a:lnSpc>
            </a:pPr>
            <a:r>
              <a:rPr lang="en-US" b="true" sz="6000" spc="-18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LATAR BELAKANG </a:t>
            </a:r>
          </a:p>
          <a:p>
            <a:pPr algn="ctr" marL="0" indent="0" lvl="0">
              <a:lnSpc>
                <a:spcPts val="6900"/>
              </a:lnSpc>
              <a:spcBef>
                <a:spcPct val="0"/>
              </a:spcBef>
            </a:pPr>
            <a:r>
              <a:rPr lang="en-US" b="true" sz="6000" spc="-180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DAN TUJUAN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805344" y="2623193"/>
            <a:ext cx="7171467" cy="4368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00"/>
              </a:lnSpc>
            </a:pPr>
            <a:r>
              <a:rPr lang="en-US" sz="2600" spc="-83" b="tru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Latar Belakang:</a:t>
            </a:r>
          </a:p>
          <a:p>
            <a:pPr algn="l">
              <a:lnSpc>
                <a:spcPts val="3640"/>
              </a:lnSpc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Penyederhanaan ekspresi Boolean penting dalam desain rangkaian digital untuk mengurangi jumlah komponen dan meningkatkan efisiensi. K-map dan algoritma Quine–McCluskey adalah dua metode utama untuk mencapai penyederhanaan ini.</a:t>
            </a:r>
          </a:p>
          <a:p>
            <a:pPr algn="l">
              <a:lnSpc>
                <a:spcPts val="3640"/>
              </a:lnSpc>
            </a:pPr>
          </a:p>
          <a:p>
            <a:pPr algn="l">
              <a:lnSpc>
                <a:spcPts val="364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8279255" y="6645275"/>
            <a:ext cx="8331186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spc="-83" b="tru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Tujuan: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Membangun aplikasi web interaktif untuk mengoptimalkan ekspresi Boolean menggunakan K-map dan Quine–McCluskey.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Membandingkan efektivitas kedua metode dalam penyederhanaan ekspresi.</a:t>
            </a:r>
          </a:p>
          <a:p>
            <a:pPr algn="l">
              <a:lnSpc>
                <a:spcPts val="364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0" y="3810534"/>
            <a:ext cx="1517658" cy="1710038"/>
          </a:xfrm>
          <a:custGeom>
            <a:avLst/>
            <a:gdLst/>
            <a:ahLst/>
            <a:cxnLst/>
            <a:rect r="r" b="b" t="t" l="l"/>
            <a:pathLst>
              <a:path h="1710038" w="1517658">
                <a:moveTo>
                  <a:pt x="0" y="0"/>
                </a:moveTo>
                <a:lnTo>
                  <a:pt x="1517658" y="0"/>
                </a:lnTo>
                <a:lnTo>
                  <a:pt x="1517658" y="1710038"/>
                </a:lnTo>
                <a:lnTo>
                  <a:pt x="0" y="17100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0" y="7131216"/>
            <a:ext cx="4152347" cy="3155784"/>
          </a:xfrm>
          <a:custGeom>
            <a:avLst/>
            <a:gdLst/>
            <a:ahLst/>
            <a:cxnLst/>
            <a:rect r="r" b="b" t="t" l="l"/>
            <a:pathLst>
              <a:path h="3155784" w="4152347">
                <a:moveTo>
                  <a:pt x="0" y="0"/>
                </a:moveTo>
                <a:lnTo>
                  <a:pt x="4152347" y="0"/>
                </a:lnTo>
                <a:lnTo>
                  <a:pt x="4152347" y="3155784"/>
                </a:lnTo>
                <a:lnTo>
                  <a:pt x="0" y="31557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90495">
            <a:off x="12759236" y="2847582"/>
            <a:ext cx="2051759" cy="2101674"/>
          </a:xfrm>
          <a:custGeom>
            <a:avLst/>
            <a:gdLst/>
            <a:ahLst/>
            <a:cxnLst/>
            <a:rect r="r" b="b" t="t" l="l"/>
            <a:pathLst>
              <a:path h="2101674" w="2051759">
                <a:moveTo>
                  <a:pt x="0" y="0"/>
                </a:moveTo>
                <a:lnTo>
                  <a:pt x="2051759" y="0"/>
                </a:lnTo>
                <a:lnTo>
                  <a:pt x="2051759" y="2101673"/>
                </a:lnTo>
                <a:lnTo>
                  <a:pt x="0" y="21016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834427">
            <a:off x="14799335" y="5956236"/>
            <a:ext cx="2625187" cy="1689964"/>
          </a:xfrm>
          <a:custGeom>
            <a:avLst/>
            <a:gdLst/>
            <a:ahLst/>
            <a:cxnLst/>
            <a:rect r="r" b="b" t="t" l="l"/>
            <a:pathLst>
              <a:path h="1689964" w="2625187">
                <a:moveTo>
                  <a:pt x="0" y="0"/>
                </a:moveTo>
                <a:lnTo>
                  <a:pt x="2625187" y="0"/>
                </a:lnTo>
                <a:lnTo>
                  <a:pt x="2625187" y="1689964"/>
                </a:lnTo>
                <a:lnTo>
                  <a:pt x="0" y="168996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33777" y="2787931"/>
            <a:ext cx="6979317" cy="19733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24"/>
              </a:lnSpc>
            </a:pPr>
            <a:r>
              <a:rPr lang="en-US" b="true" sz="2600" spc="-8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Boolean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Dasar dari desain rangkaian digital, menggunakan operasi AND, OR, NOT, dll., untuk menyederhanakan ekspresi logika.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97431" y="665816"/>
            <a:ext cx="10893138" cy="1724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b="true" sz="5200" spc="-156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KONSEP INTI: BOOLEAN &amp; K-MAP (VISUAL GRAY CODE)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237853" y="5054571"/>
            <a:ext cx="7506596" cy="2414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2"/>
              </a:lnSpc>
            </a:pPr>
            <a:r>
              <a:rPr lang="en-US" b="true" sz="2600" spc="-8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K-map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Metode grafis untuk menyederhanakan ekspresi Boolean dengan mengelompokkan satuan yang berdekatan dalam tabel kebenaran.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838751" y="7392390"/>
            <a:ext cx="6114254" cy="2087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8"/>
              </a:lnSpc>
            </a:pPr>
            <a:r>
              <a:rPr lang="en-US" b="true" sz="2600" spc="-8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Kode Gray</a:t>
            </a:r>
          </a:p>
          <a:p>
            <a:pPr algn="l" marL="561342" indent="-280671" lvl="1">
              <a:lnSpc>
                <a:spcPts val="3640"/>
              </a:lnSpc>
              <a:buFont typeface="Arial"/>
              <a:buChar char="•"/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Pengkodean biner di mana hanya satu bit yang berubah, mengurangi transisi bit dalam rangkaian digital.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01400" y="309922"/>
            <a:ext cx="2282649" cy="2282649"/>
          </a:xfrm>
          <a:custGeom>
            <a:avLst/>
            <a:gdLst/>
            <a:ahLst/>
            <a:cxnLst/>
            <a:rect r="r" b="b" t="t" l="l"/>
            <a:pathLst>
              <a:path h="2282649" w="2282649">
                <a:moveTo>
                  <a:pt x="0" y="0"/>
                </a:moveTo>
                <a:lnTo>
                  <a:pt x="2282649" y="0"/>
                </a:lnTo>
                <a:lnTo>
                  <a:pt x="2282649" y="2282649"/>
                </a:lnTo>
                <a:lnTo>
                  <a:pt x="0" y="22826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1526" y="932008"/>
            <a:ext cx="1359706" cy="1038475"/>
          </a:xfrm>
          <a:custGeom>
            <a:avLst/>
            <a:gdLst/>
            <a:ahLst/>
            <a:cxnLst/>
            <a:rect r="r" b="b" t="t" l="l"/>
            <a:pathLst>
              <a:path h="1038475" w="1359706">
                <a:moveTo>
                  <a:pt x="0" y="0"/>
                </a:moveTo>
                <a:lnTo>
                  <a:pt x="1359706" y="0"/>
                </a:lnTo>
                <a:lnTo>
                  <a:pt x="1359706" y="1038476"/>
                </a:lnTo>
                <a:lnTo>
                  <a:pt x="0" y="10384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40512" y="7816438"/>
            <a:ext cx="2677493" cy="2034895"/>
          </a:xfrm>
          <a:custGeom>
            <a:avLst/>
            <a:gdLst/>
            <a:ahLst/>
            <a:cxnLst/>
            <a:rect r="r" b="b" t="t" l="l"/>
            <a:pathLst>
              <a:path h="2034895" w="2677493">
                <a:moveTo>
                  <a:pt x="0" y="0"/>
                </a:moveTo>
                <a:lnTo>
                  <a:pt x="2677493" y="0"/>
                </a:lnTo>
                <a:lnTo>
                  <a:pt x="2677493" y="2034895"/>
                </a:lnTo>
                <a:lnTo>
                  <a:pt x="0" y="20348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102480" y="3370351"/>
            <a:ext cx="1073391" cy="1467885"/>
          </a:xfrm>
          <a:custGeom>
            <a:avLst/>
            <a:gdLst/>
            <a:ahLst/>
            <a:cxnLst/>
            <a:rect r="r" b="b" t="t" l="l"/>
            <a:pathLst>
              <a:path h="1467885" w="1073391">
                <a:moveTo>
                  <a:pt x="0" y="0"/>
                </a:moveTo>
                <a:lnTo>
                  <a:pt x="1073391" y="0"/>
                </a:lnTo>
                <a:lnTo>
                  <a:pt x="1073391" y="1467885"/>
                </a:lnTo>
                <a:lnTo>
                  <a:pt x="0" y="1467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156232" y="5189581"/>
            <a:ext cx="1158654" cy="1490231"/>
          </a:xfrm>
          <a:custGeom>
            <a:avLst/>
            <a:gdLst/>
            <a:ahLst/>
            <a:cxnLst/>
            <a:rect r="r" b="b" t="t" l="l"/>
            <a:pathLst>
              <a:path h="1490231" w="1158654">
                <a:moveTo>
                  <a:pt x="0" y="0"/>
                </a:moveTo>
                <a:lnTo>
                  <a:pt x="1158655" y="0"/>
                </a:lnTo>
                <a:lnTo>
                  <a:pt x="1158655" y="1490231"/>
                </a:lnTo>
                <a:lnTo>
                  <a:pt x="0" y="149023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779529" y="7611465"/>
            <a:ext cx="1176081" cy="1613834"/>
          </a:xfrm>
          <a:custGeom>
            <a:avLst/>
            <a:gdLst/>
            <a:ahLst/>
            <a:cxnLst/>
            <a:rect r="r" b="b" t="t" l="l"/>
            <a:pathLst>
              <a:path h="1613834" w="1176081">
                <a:moveTo>
                  <a:pt x="0" y="0"/>
                </a:moveTo>
                <a:lnTo>
                  <a:pt x="1176081" y="0"/>
                </a:lnTo>
                <a:lnTo>
                  <a:pt x="1176081" y="1613834"/>
                </a:lnTo>
                <a:lnTo>
                  <a:pt x="0" y="161383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1377522">
            <a:off x="11096412" y="3040490"/>
            <a:ext cx="3813639" cy="2421661"/>
          </a:xfrm>
          <a:custGeom>
            <a:avLst/>
            <a:gdLst/>
            <a:ahLst/>
            <a:cxnLst/>
            <a:rect r="r" b="b" t="t" l="l"/>
            <a:pathLst>
              <a:path h="2421661" w="3813639">
                <a:moveTo>
                  <a:pt x="0" y="0"/>
                </a:moveTo>
                <a:lnTo>
                  <a:pt x="3813639" y="0"/>
                </a:lnTo>
                <a:lnTo>
                  <a:pt x="3813639" y="2421660"/>
                </a:lnTo>
                <a:lnTo>
                  <a:pt x="0" y="242166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680812">
            <a:off x="5302745" y="6529746"/>
            <a:ext cx="3813481" cy="1430055"/>
          </a:xfrm>
          <a:custGeom>
            <a:avLst/>
            <a:gdLst/>
            <a:ahLst/>
            <a:cxnLst/>
            <a:rect r="r" b="b" t="t" l="l"/>
            <a:pathLst>
              <a:path h="1430055" w="3813481">
                <a:moveTo>
                  <a:pt x="0" y="0"/>
                </a:moveTo>
                <a:lnTo>
                  <a:pt x="3813481" y="0"/>
                </a:lnTo>
                <a:lnTo>
                  <a:pt x="3813481" y="1430056"/>
                </a:lnTo>
                <a:lnTo>
                  <a:pt x="0" y="143005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645998">
            <a:off x="15546031" y="5617572"/>
            <a:ext cx="2143434" cy="1939807"/>
          </a:xfrm>
          <a:custGeom>
            <a:avLst/>
            <a:gdLst/>
            <a:ahLst/>
            <a:cxnLst/>
            <a:rect r="r" b="b" t="t" l="l"/>
            <a:pathLst>
              <a:path h="1939807" w="2143434">
                <a:moveTo>
                  <a:pt x="0" y="0"/>
                </a:moveTo>
                <a:lnTo>
                  <a:pt x="2143434" y="0"/>
                </a:lnTo>
                <a:lnTo>
                  <a:pt x="2143434" y="1939808"/>
                </a:lnTo>
                <a:lnTo>
                  <a:pt x="0" y="1939808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357059" y="3446951"/>
            <a:ext cx="7330906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enyus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bel ke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enar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lo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mp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nte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ber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as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ark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ju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lah b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 ya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ng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bed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442693" y="479696"/>
            <a:ext cx="7402615" cy="179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80"/>
              </a:lnSpc>
            </a:pPr>
            <a:r>
              <a:rPr lang="en-US" b="true" sz="5400" spc="-1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METODE </a:t>
            </a:r>
          </a:p>
          <a:p>
            <a:pPr algn="ctr" marL="0" indent="0" lvl="0">
              <a:lnSpc>
                <a:spcPts val="6480"/>
              </a:lnSpc>
              <a:spcBef>
                <a:spcPct val="0"/>
              </a:spcBef>
            </a:pPr>
            <a:r>
              <a:rPr lang="en-US" b="true" sz="5400" spc="-16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QUINE–MCCLUSKEY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63533" y="5215241"/>
            <a:ext cx="6766563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nyede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rh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spresi den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ggab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ung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min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ny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b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ed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 satu bi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51484" y="7698927"/>
            <a:ext cx="6347509" cy="1372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sz="2600" spc="-83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gu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akan p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enc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pri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ic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nts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"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h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y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p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al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ing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u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ntu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aian 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ig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it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51446" y="3583041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970497">
            <a:off x="399436" y="7941964"/>
            <a:ext cx="2094729" cy="2094729"/>
          </a:xfrm>
          <a:custGeom>
            <a:avLst/>
            <a:gdLst/>
            <a:ahLst/>
            <a:cxnLst/>
            <a:rect r="r" b="b" t="t" l="l"/>
            <a:pathLst>
              <a:path h="2094729" w="2094729">
                <a:moveTo>
                  <a:pt x="0" y="0"/>
                </a:moveTo>
                <a:lnTo>
                  <a:pt x="2094730" y="0"/>
                </a:lnTo>
                <a:lnTo>
                  <a:pt x="2094730" y="2094729"/>
                </a:lnTo>
                <a:lnTo>
                  <a:pt x="0" y="209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970497">
            <a:off x="915772" y="8559195"/>
            <a:ext cx="1062058" cy="860267"/>
          </a:xfrm>
          <a:custGeom>
            <a:avLst/>
            <a:gdLst/>
            <a:ahLst/>
            <a:cxnLst/>
            <a:rect r="r" b="b" t="t" l="l"/>
            <a:pathLst>
              <a:path h="860267" w="1062058">
                <a:moveTo>
                  <a:pt x="0" y="0"/>
                </a:moveTo>
                <a:lnTo>
                  <a:pt x="1062058" y="0"/>
                </a:lnTo>
                <a:lnTo>
                  <a:pt x="1062058" y="860267"/>
                </a:lnTo>
                <a:lnTo>
                  <a:pt x="0" y="8602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1944713">
            <a:off x="15396096" y="2689174"/>
            <a:ext cx="1352194" cy="576373"/>
          </a:xfrm>
          <a:custGeom>
            <a:avLst/>
            <a:gdLst/>
            <a:ahLst/>
            <a:cxnLst/>
            <a:rect r="r" b="b" t="t" l="l"/>
            <a:pathLst>
              <a:path h="576373" w="1352194">
                <a:moveTo>
                  <a:pt x="0" y="0"/>
                </a:moveTo>
                <a:lnTo>
                  <a:pt x="1352193" y="0"/>
                </a:lnTo>
                <a:lnTo>
                  <a:pt x="1352193" y="576373"/>
                </a:lnTo>
                <a:lnTo>
                  <a:pt x="0" y="5763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10599" y="3443521"/>
            <a:ext cx="836202" cy="1130003"/>
          </a:xfrm>
          <a:custGeom>
            <a:avLst/>
            <a:gdLst/>
            <a:ahLst/>
            <a:cxnLst/>
            <a:rect r="r" b="b" t="t" l="l"/>
            <a:pathLst>
              <a:path h="1130003" w="836202">
                <a:moveTo>
                  <a:pt x="0" y="0"/>
                </a:moveTo>
                <a:lnTo>
                  <a:pt x="836202" y="0"/>
                </a:lnTo>
                <a:lnTo>
                  <a:pt x="836202" y="1130003"/>
                </a:lnTo>
                <a:lnTo>
                  <a:pt x="0" y="113000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6530822">
            <a:off x="14478736" y="5673047"/>
            <a:ext cx="4637394" cy="1553527"/>
          </a:xfrm>
          <a:custGeom>
            <a:avLst/>
            <a:gdLst/>
            <a:ahLst/>
            <a:cxnLst/>
            <a:rect r="r" b="b" t="t" l="l"/>
            <a:pathLst>
              <a:path h="1553527" w="4637394">
                <a:moveTo>
                  <a:pt x="0" y="0"/>
                </a:moveTo>
                <a:lnTo>
                  <a:pt x="4637394" y="0"/>
                </a:lnTo>
                <a:lnTo>
                  <a:pt x="4637394" y="1553527"/>
                </a:lnTo>
                <a:lnTo>
                  <a:pt x="0" y="15535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965555" y="5010701"/>
            <a:ext cx="6756703" cy="5148478"/>
          </a:xfrm>
          <a:custGeom>
            <a:avLst/>
            <a:gdLst/>
            <a:ahLst/>
            <a:cxnLst/>
            <a:rect r="r" b="b" t="t" l="l"/>
            <a:pathLst>
              <a:path h="5148478" w="6756703">
                <a:moveTo>
                  <a:pt x="0" y="0"/>
                </a:moveTo>
                <a:lnTo>
                  <a:pt x="6756703" y="0"/>
                </a:lnTo>
                <a:lnTo>
                  <a:pt x="6756703" y="5148479"/>
                </a:lnTo>
                <a:lnTo>
                  <a:pt x="0" y="514847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836392" y="2129155"/>
            <a:ext cx="6668181" cy="307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  <a:r>
              <a:rPr lang="en-US" sz="2500" spc="-8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Aplikasi ini menggunakan HTML, CSS, dan JavaScript 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8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Frontend: Input ekspresi Boolean, tabel kebenaran, dan K-map.</a:t>
            </a: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 spc="-8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Backend: Parsing, evaluasi ekspresi, dan simplifikasi dengan Quine-McCluskey.</a:t>
            </a:r>
          </a:p>
          <a:p>
            <a:pPr algn="l" marL="0" indent="0" lvl="0">
              <a:lnSpc>
                <a:spcPts val="3500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3628923" y="490537"/>
            <a:ext cx="10143873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40"/>
              </a:lnSpc>
              <a:spcBef>
                <a:spcPct val="0"/>
              </a:spcBef>
            </a:pPr>
            <a:r>
              <a:rPr lang="en-US" b="true" sz="6200" spc="-186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SIT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UR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&amp; F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I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T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U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R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W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E</a:t>
            </a:r>
            <a:r>
              <a:rPr lang="en-US" b="true" sz="6200" spc="-186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B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722258" y="3376846"/>
            <a:ext cx="6749289" cy="3201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  <a:r>
              <a:rPr lang="en-US" b="true" sz="2600" spc="-8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Fi</a:t>
            </a:r>
            <a:r>
              <a:rPr lang="en-US" b="true" sz="2600" spc="-83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tur Utama</a:t>
            </a:r>
          </a:p>
          <a:p>
            <a:pPr algn="l" marL="561342" indent="-280671" lvl="1">
              <a:lnSpc>
                <a:spcPts val="3640"/>
              </a:lnSpc>
              <a:spcBef>
                <a:spcPct val="0"/>
              </a:spcBef>
              <a:buAutoNum type="arabicPeriod" startAt="1"/>
            </a:pP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Evaluasi Ekspresi dan Tabel Kebenaran.</a:t>
            </a:r>
          </a:p>
          <a:p>
            <a:pPr algn="l" marL="561342" indent="-280671" lvl="1">
              <a:lnSpc>
                <a:spcPts val="3640"/>
              </a:lnSpc>
              <a:spcBef>
                <a:spcPct val="0"/>
              </a:spcBef>
              <a:buAutoNum type="arabicPeriod" startAt="1"/>
            </a:pP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K-map Interaktif (Gray Code).</a:t>
            </a:r>
          </a:p>
          <a:p>
            <a:pPr algn="l" marL="561342" indent="-280671" lvl="1">
              <a:lnSpc>
                <a:spcPts val="3640"/>
              </a:lnSpc>
              <a:spcBef>
                <a:spcPct val="0"/>
              </a:spcBef>
              <a:buAutoNum type="arabicPeriod" startAt="1"/>
            </a:pP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Simplifikasi SOP dengan Quine-McCluskey.</a:t>
            </a:r>
          </a:p>
          <a:p>
            <a:pPr algn="l" marL="561342" indent="-280671" lvl="1">
              <a:lnSpc>
                <a:spcPts val="3640"/>
              </a:lnSpc>
              <a:spcBef>
                <a:spcPct val="0"/>
              </a:spcBef>
              <a:buAutoNum type="arabicPeriod" startAt="1"/>
            </a:pPr>
            <a:r>
              <a:rPr lang="en-US" sz="2600" spc="-83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Impor/Ekspor Minterm.</a:t>
            </a:r>
          </a:p>
          <a:p>
            <a:pPr algn="l" marL="0" indent="0" lvl="0">
              <a:lnSpc>
                <a:spcPts val="36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-995267">
            <a:off x="12437339" y="694487"/>
            <a:ext cx="2613775" cy="539091"/>
          </a:xfrm>
          <a:custGeom>
            <a:avLst/>
            <a:gdLst/>
            <a:ahLst/>
            <a:cxnLst/>
            <a:rect r="r" b="b" t="t" l="l"/>
            <a:pathLst>
              <a:path h="539091" w="2613775">
                <a:moveTo>
                  <a:pt x="0" y="0"/>
                </a:moveTo>
                <a:lnTo>
                  <a:pt x="2613775" y="0"/>
                </a:lnTo>
                <a:lnTo>
                  <a:pt x="2613775" y="539091"/>
                </a:lnTo>
                <a:lnTo>
                  <a:pt x="0" y="5390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 descr="Upscale Image"/>
          <p:cNvSpPr/>
          <p:nvPr/>
        </p:nvSpPr>
        <p:spPr>
          <a:xfrm flipH="false" flipV="false" rot="0">
            <a:off x="1333500" y="1339987"/>
            <a:ext cx="3705889" cy="4198847"/>
          </a:xfrm>
          <a:custGeom>
            <a:avLst/>
            <a:gdLst/>
            <a:ahLst/>
            <a:cxnLst/>
            <a:rect r="r" b="b" t="t" l="l"/>
            <a:pathLst>
              <a:path h="4198847" w="3705889">
                <a:moveTo>
                  <a:pt x="0" y="0"/>
                </a:moveTo>
                <a:lnTo>
                  <a:pt x="3705889" y="0"/>
                </a:lnTo>
                <a:lnTo>
                  <a:pt x="3705889" y="4198847"/>
                </a:lnTo>
                <a:lnTo>
                  <a:pt x="0" y="41988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77" t="0" r="-104930" b="-5842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948379" y="1753196"/>
            <a:ext cx="4221616" cy="3611652"/>
          </a:xfrm>
          <a:custGeom>
            <a:avLst/>
            <a:gdLst/>
            <a:ahLst/>
            <a:cxnLst/>
            <a:rect r="r" b="b" t="t" l="l"/>
            <a:pathLst>
              <a:path h="3611652" w="4221616">
                <a:moveTo>
                  <a:pt x="0" y="0"/>
                </a:moveTo>
                <a:lnTo>
                  <a:pt x="4221616" y="0"/>
                </a:lnTo>
                <a:lnTo>
                  <a:pt x="4221616" y="3611652"/>
                </a:lnTo>
                <a:lnTo>
                  <a:pt x="0" y="36116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3522" t="-17217" r="-116875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330664" y="342503"/>
            <a:ext cx="7106491" cy="1133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560"/>
              </a:lnSpc>
              <a:spcBef>
                <a:spcPct val="0"/>
              </a:spcBef>
            </a:pPr>
            <a:r>
              <a:rPr lang="en-US" b="true" sz="6300" spc="-18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DEMO SINGKAT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10013744">
            <a:off x="2977394" y="593731"/>
            <a:ext cx="2354667" cy="485650"/>
          </a:xfrm>
          <a:custGeom>
            <a:avLst/>
            <a:gdLst/>
            <a:ahLst/>
            <a:cxnLst/>
            <a:rect r="r" b="b" t="t" l="l"/>
            <a:pathLst>
              <a:path h="485650" w="2354667">
                <a:moveTo>
                  <a:pt x="0" y="0"/>
                </a:moveTo>
                <a:lnTo>
                  <a:pt x="2354667" y="0"/>
                </a:lnTo>
                <a:lnTo>
                  <a:pt x="2354667" y="485650"/>
                </a:lnTo>
                <a:lnTo>
                  <a:pt x="0" y="4856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1152194">
            <a:off x="5069348" y="3267851"/>
            <a:ext cx="907749" cy="509474"/>
          </a:xfrm>
          <a:custGeom>
            <a:avLst/>
            <a:gdLst/>
            <a:ahLst/>
            <a:cxnLst/>
            <a:rect r="r" b="b" t="t" l="l"/>
            <a:pathLst>
              <a:path h="509474" w="907749">
                <a:moveTo>
                  <a:pt x="0" y="0"/>
                </a:moveTo>
                <a:lnTo>
                  <a:pt x="907749" y="0"/>
                </a:lnTo>
                <a:lnTo>
                  <a:pt x="907749" y="509475"/>
                </a:lnTo>
                <a:lnTo>
                  <a:pt x="0" y="5094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249061" y="1753196"/>
            <a:ext cx="3421937" cy="3559883"/>
          </a:xfrm>
          <a:custGeom>
            <a:avLst/>
            <a:gdLst/>
            <a:ahLst/>
            <a:cxnLst/>
            <a:rect r="r" b="b" t="t" l="l"/>
            <a:pathLst>
              <a:path h="3559883" w="3421937">
                <a:moveTo>
                  <a:pt x="0" y="0"/>
                </a:moveTo>
                <a:lnTo>
                  <a:pt x="3421937" y="0"/>
                </a:lnTo>
                <a:lnTo>
                  <a:pt x="3421937" y="3559883"/>
                </a:lnTo>
                <a:lnTo>
                  <a:pt x="0" y="355988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55653" y="3740990"/>
            <a:ext cx="907749" cy="509474"/>
          </a:xfrm>
          <a:custGeom>
            <a:avLst/>
            <a:gdLst/>
            <a:ahLst/>
            <a:cxnLst/>
            <a:rect r="r" b="b" t="t" l="l"/>
            <a:pathLst>
              <a:path h="509474" w="907749">
                <a:moveTo>
                  <a:pt x="0" y="0"/>
                </a:moveTo>
                <a:lnTo>
                  <a:pt x="907750" y="0"/>
                </a:lnTo>
                <a:lnTo>
                  <a:pt x="907750" y="509474"/>
                </a:lnTo>
                <a:lnTo>
                  <a:pt x="0" y="5094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true" rot="2700000">
            <a:off x="15250107" y="5389435"/>
            <a:ext cx="2687377" cy="2492542"/>
          </a:xfrm>
          <a:custGeom>
            <a:avLst/>
            <a:gdLst/>
            <a:ahLst/>
            <a:cxnLst/>
            <a:rect r="r" b="b" t="t" l="l"/>
            <a:pathLst>
              <a:path h="2492542" w="2687377">
                <a:moveTo>
                  <a:pt x="0" y="2492542"/>
                </a:moveTo>
                <a:lnTo>
                  <a:pt x="2687378" y="2492542"/>
                </a:lnTo>
                <a:lnTo>
                  <a:pt x="2687378" y="0"/>
                </a:lnTo>
                <a:lnTo>
                  <a:pt x="0" y="0"/>
                </a:lnTo>
                <a:lnTo>
                  <a:pt x="0" y="2492542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8799999" y="6980477"/>
            <a:ext cx="3700866" cy="1619129"/>
          </a:xfrm>
          <a:custGeom>
            <a:avLst/>
            <a:gdLst/>
            <a:ahLst/>
            <a:cxnLst/>
            <a:rect r="r" b="b" t="t" l="l"/>
            <a:pathLst>
              <a:path h="1619129" w="3700866">
                <a:moveTo>
                  <a:pt x="0" y="0"/>
                </a:moveTo>
                <a:lnTo>
                  <a:pt x="3700866" y="0"/>
                </a:lnTo>
                <a:lnTo>
                  <a:pt x="3700866" y="1619129"/>
                </a:lnTo>
                <a:lnTo>
                  <a:pt x="0" y="161912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10800000">
            <a:off x="7331604" y="7484110"/>
            <a:ext cx="1119114" cy="628103"/>
          </a:xfrm>
          <a:custGeom>
            <a:avLst/>
            <a:gdLst/>
            <a:ahLst/>
            <a:cxnLst/>
            <a:rect r="r" b="b" t="t" l="l"/>
            <a:pathLst>
              <a:path h="628103" w="1119114">
                <a:moveTo>
                  <a:pt x="0" y="0"/>
                </a:moveTo>
                <a:lnTo>
                  <a:pt x="1119113" y="0"/>
                </a:lnTo>
                <a:lnTo>
                  <a:pt x="1119113" y="628103"/>
                </a:lnTo>
                <a:lnTo>
                  <a:pt x="0" y="62810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2423212" y="7094777"/>
            <a:ext cx="4559111" cy="1406769"/>
          </a:xfrm>
          <a:custGeom>
            <a:avLst/>
            <a:gdLst/>
            <a:ahLst/>
            <a:cxnLst/>
            <a:rect r="r" b="b" t="t" l="l"/>
            <a:pathLst>
              <a:path h="1406769" w="4559111">
                <a:moveTo>
                  <a:pt x="0" y="0"/>
                </a:moveTo>
                <a:lnTo>
                  <a:pt x="4559110" y="0"/>
                </a:lnTo>
                <a:lnTo>
                  <a:pt x="4559110" y="1406769"/>
                </a:lnTo>
                <a:lnTo>
                  <a:pt x="0" y="1406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506007">
            <a:off x="15529046" y="2620175"/>
            <a:ext cx="1730254" cy="1375552"/>
          </a:xfrm>
          <a:custGeom>
            <a:avLst/>
            <a:gdLst/>
            <a:ahLst/>
            <a:cxnLst/>
            <a:rect r="r" b="b" t="t" l="l"/>
            <a:pathLst>
              <a:path h="1375552" w="1730254">
                <a:moveTo>
                  <a:pt x="0" y="0"/>
                </a:moveTo>
                <a:lnTo>
                  <a:pt x="1730254" y="0"/>
                </a:lnTo>
                <a:lnTo>
                  <a:pt x="1730254" y="1375552"/>
                </a:lnTo>
                <a:lnTo>
                  <a:pt x="0" y="137555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9900" y="7319614"/>
            <a:ext cx="1730887" cy="1824386"/>
          </a:xfrm>
          <a:custGeom>
            <a:avLst/>
            <a:gdLst/>
            <a:ahLst/>
            <a:cxnLst/>
            <a:rect r="r" b="b" t="t" l="l"/>
            <a:pathLst>
              <a:path h="1824386" w="1730887">
                <a:moveTo>
                  <a:pt x="0" y="0"/>
                </a:moveTo>
                <a:lnTo>
                  <a:pt x="1730887" y="0"/>
                </a:lnTo>
                <a:lnTo>
                  <a:pt x="1730887" y="1824386"/>
                </a:lnTo>
                <a:lnTo>
                  <a:pt x="0" y="18243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3571105" y="7386755"/>
            <a:ext cx="1703308" cy="2115910"/>
          </a:xfrm>
          <a:custGeom>
            <a:avLst/>
            <a:gdLst/>
            <a:ahLst/>
            <a:cxnLst/>
            <a:rect r="r" b="b" t="t" l="l"/>
            <a:pathLst>
              <a:path h="2115910" w="1703308">
                <a:moveTo>
                  <a:pt x="0" y="0"/>
                </a:moveTo>
                <a:lnTo>
                  <a:pt x="1703308" y="0"/>
                </a:lnTo>
                <a:lnTo>
                  <a:pt x="1703308" y="2115910"/>
                </a:lnTo>
                <a:lnTo>
                  <a:pt x="0" y="211591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333500" y="5761385"/>
            <a:ext cx="3855092" cy="643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69"/>
              </a:lnSpc>
              <a:spcBef>
                <a:spcPct val="0"/>
              </a:spcBef>
            </a:pPr>
            <a:r>
              <a:rPr lang="en-US" sz="1835" spc="-58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b="true" sz="1835" spc="-58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nput Ekspresi Boolean:</a:t>
            </a:r>
            <a:r>
              <a:rPr lang="en-US" sz="1835" spc="-58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Pengguna diminta memasukkan ekspresi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5948379" y="5549822"/>
            <a:ext cx="4395807" cy="1268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  <a:spcBef>
                <a:spcPct val="0"/>
              </a:spcBef>
            </a:pPr>
            <a:r>
              <a:rPr lang="en-US" b="true" sz="1800" spc="-57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Tabel Kebe</a:t>
            </a:r>
            <a:r>
              <a:rPr lang="en-US" b="true" sz="1800" spc="-57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naran: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Se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elah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mene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 tombol Evalua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i, a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lika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si 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nghasilk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an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tabel</a:t>
            </a:r>
            <a:r>
              <a:rPr lang="en-US" sz="1800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 kebenaran yang menunjukkan semua kombinasi input dan output.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1249061" y="5487307"/>
            <a:ext cx="4302697" cy="1279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  <a:spcBef>
                <a:spcPct val="0"/>
              </a:spcBef>
            </a:pPr>
            <a:r>
              <a:rPr lang="en-US" b="true" sz="1796" spc="-57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Visualisasi K-m</a:t>
            </a:r>
            <a:r>
              <a:rPr lang="en-US" b="true" sz="1796" spc="-57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ap: </a:t>
            </a:r>
            <a:r>
              <a:rPr lang="en-US" sz="1796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K-map untuk ekspresi yang dimasukkan akan ditampilkan, memungkinkan pengguna untuk mengklik dan mengubah nilai sel.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8799999" y="8704381"/>
            <a:ext cx="3951232" cy="1268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  <a:spcBef>
                <a:spcPct val="0"/>
              </a:spcBef>
            </a:pPr>
            <a:r>
              <a:rPr lang="en-US" b="true" sz="1796" spc="-57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Penyederhana</a:t>
            </a:r>
            <a:r>
              <a:rPr lang="en-US" b="true" sz="1796" spc="-57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an SOP: </a:t>
            </a:r>
            <a:r>
              <a:rPr lang="en-US" sz="1796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 dapat menyederhanakan ekspresi dengan tombol Sederhanakan (SOP) dan melihat hasilnya.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423212" y="8682521"/>
            <a:ext cx="4406418" cy="158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5"/>
              </a:lnSpc>
            </a:pPr>
            <a:r>
              <a:rPr lang="en-US" b="true" sz="1796" spc="-57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Impor/Ekspor Minterm</a:t>
            </a:r>
            <a:r>
              <a:rPr lang="en-US" b="true" sz="1796" spc="-57" strike="noStrike" u="none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: </a:t>
            </a:r>
            <a:r>
              <a:rPr lang="en-US" sz="1796" spc="-57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Penggunaa dapat mengimpor atau mengekspor minterm untuk memodifikasi K-map atau ekspresi lebih lanjut.</a:t>
            </a:r>
          </a:p>
          <a:p>
            <a:pPr algn="l">
              <a:lnSpc>
                <a:spcPts val="25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1833659">
            <a:off x="190526" y="1875969"/>
            <a:ext cx="2006724" cy="2140506"/>
          </a:xfrm>
          <a:custGeom>
            <a:avLst/>
            <a:gdLst/>
            <a:ahLst/>
            <a:cxnLst/>
            <a:rect r="r" b="b" t="t" l="l"/>
            <a:pathLst>
              <a:path h="2140506" w="2006724">
                <a:moveTo>
                  <a:pt x="0" y="0"/>
                </a:moveTo>
                <a:lnTo>
                  <a:pt x="2006724" y="0"/>
                </a:lnTo>
                <a:lnTo>
                  <a:pt x="2006724" y="2140506"/>
                </a:lnTo>
                <a:lnTo>
                  <a:pt x="0" y="21405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1814067">
            <a:off x="15119551" y="1226038"/>
            <a:ext cx="2873339" cy="592626"/>
          </a:xfrm>
          <a:custGeom>
            <a:avLst/>
            <a:gdLst/>
            <a:ahLst/>
            <a:cxnLst/>
            <a:rect r="r" b="b" t="t" l="l"/>
            <a:pathLst>
              <a:path h="592626" w="2873339">
                <a:moveTo>
                  <a:pt x="0" y="0"/>
                </a:moveTo>
                <a:lnTo>
                  <a:pt x="2873339" y="0"/>
                </a:lnTo>
                <a:lnTo>
                  <a:pt x="2873339" y="592626"/>
                </a:lnTo>
                <a:lnTo>
                  <a:pt x="0" y="5926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3451587" y="1716248"/>
            <a:ext cx="11307729" cy="3545213"/>
          </a:xfrm>
          <a:custGeom>
            <a:avLst/>
            <a:gdLst/>
            <a:ahLst/>
            <a:cxnLst/>
            <a:rect r="r" b="b" t="t" l="l"/>
            <a:pathLst>
              <a:path h="3545213" w="11307729">
                <a:moveTo>
                  <a:pt x="0" y="0"/>
                </a:moveTo>
                <a:lnTo>
                  <a:pt x="11307729" y="0"/>
                </a:lnTo>
                <a:lnTo>
                  <a:pt x="11307729" y="3545213"/>
                </a:lnTo>
                <a:lnTo>
                  <a:pt x="0" y="3545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2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305363" y="5553642"/>
            <a:ext cx="2906312" cy="4635636"/>
          </a:xfrm>
          <a:custGeom>
            <a:avLst/>
            <a:gdLst/>
            <a:ahLst/>
            <a:cxnLst/>
            <a:rect r="r" b="b" t="t" l="l"/>
            <a:pathLst>
              <a:path h="4635636" w="2906312">
                <a:moveTo>
                  <a:pt x="0" y="0"/>
                </a:moveTo>
                <a:lnTo>
                  <a:pt x="2906312" y="0"/>
                </a:lnTo>
                <a:lnTo>
                  <a:pt x="2906312" y="4635636"/>
                </a:lnTo>
                <a:lnTo>
                  <a:pt x="0" y="463563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0361" t="-22754" r="-30361" b="-2275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907387" y="5611344"/>
            <a:ext cx="2914029" cy="4577934"/>
          </a:xfrm>
          <a:custGeom>
            <a:avLst/>
            <a:gdLst/>
            <a:ahLst/>
            <a:cxnLst/>
            <a:rect r="r" b="b" t="t" l="l"/>
            <a:pathLst>
              <a:path h="4577934" w="2914029">
                <a:moveTo>
                  <a:pt x="0" y="0"/>
                </a:moveTo>
                <a:lnTo>
                  <a:pt x="2914029" y="0"/>
                </a:lnTo>
                <a:lnTo>
                  <a:pt x="2914029" y="4577934"/>
                </a:lnTo>
                <a:lnTo>
                  <a:pt x="0" y="45779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9693" t="-23302" r="-30039" b="-23522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75141" y="5611344"/>
            <a:ext cx="3285672" cy="3413198"/>
          </a:xfrm>
          <a:custGeom>
            <a:avLst/>
            <a:gdLst/>
            <a:ahLst/>
            <a:cxnLst/>
            <a:rect r="r" b="b" t="t" l="l"/>
            <a:pathLst>
              <a:path h="3413198" w="3285672">
                <a:moveTo>
                  <a:pt x="0" y="0"/>
                </a:moveTo>
                <a:lnTo>
                  <a:pt x="3285672" y="0"/>
                </a:lnTo>
                <a:lnTo>
                  <a:pt x="3285672" y="3413198"/>
                </a:lnTo>
                <a:lnTo>
                  <a:pt x="0" y="341319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47313" t="-42772" r="-47107" b="-43213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353204" y="5611344"/>
            <a:ext cx="2719869" cy="4299520"/>
          </a:xfrm>
          <a:custGeom>
            <a:avLst/>
            <a:gdLst/>
            <a:ahLst/>
            <a:cxnLst/>
            <a:rect r="r" b="b" t="t" l="l"/>
            <a:pathLst>
              <a:path h="4299520" w="2719869">
                <a:moveTo>
                  <a:pt x="0" y="0"/>
                </a:moveTo>
                <a:lnTo>
                  <a:pt x="2719869" y="0"/>
                </a:lnTo>
                <a:lnTo>
                  <a:pt x="2719869" y="4299521"/>
                </a:lnTo>
                <a:lnTo>
                  <a:pt x="0" y="4299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1344" t="-24322" r="-30508" b="-23529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77148" y="5587456"/>
            <a:ext cx="2714268" cy="4323409"/>
          </a:xfrm>
          <a:custGeom>
            <a:avLst/>
            <a:gdLst/>
            <a:ahLst/>
            <a:cxnLst/>
            <a:rect r="r" b="b" t="t" l="l"/>
            <a:pathLst>
              <a:path h="4323409" w="2714268">
                <a:moveTo>
                  <a:pt x="0" y="0"/>
                </a:moveTo>
                <a:lnTo>
                  <a:pt x="2714268" y="0"/>
                </a:lnTo>
                <a:lnTo>
                  <a:pt x="2714268" y="4323409"/>
                </a:lnTo>
                <a:lnTo>
                  <a:pt x="0" y="432340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31093" t="-23424" r="-31093" b="-2361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673250" y="5143500"/>
            <a:ext cx="477421" cy="652884"/>
          </a:xfrm>
          <a:custGeom>
            <a:avLst/>
            <a:gdLst/>
            <a:ahLst/>
            <a:cxnLst/>
            <a:rect r="r" b="b" t="t" l="l"/>
            <a:pathLst>
              <a:path h="652884" w="477421">
                <a:moveTo>
                  <a:pt x="0" y="0"/>
                </a:moveTo>
                <a:lnTo>
                  <a:pt x="477421" y="0"/>
                </a:lnTo>
                <a:lnTo>
                  <a:pt x="477421" y="652884"/>
                </a:lnTo>
                <a:lnTo>
                  <a:pt x="0" y="65288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38791" y="9258300"/>
            <a:ext cx="511361" cy="657699"/>
          </a:xfrm>
          <a:custGeom>
            <a:avLst/>
            <a:gdLst/>
            <a:ahLst/>
            <a:cxnLst/>
            <a:rect r="r" b="b" t="t" l="l"/>
            <a:pathLst>
              <a:path h="657699" w="511361">
                <a:moveTo>
                  <a:pt x="0" y="0"/>
                </a:moveTo>
                <a:lnTo>
                  <a:pt x="511361" y="0"/>
                </a:lnTo>
                <a:lnTo>
                  <a:pt x="511361" y="657699"/>
                </a:lnTo>
                <a:lnTo>
                  <a:pt x="0" y="657699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7120698" y="5469942"/>
            <a:ext cx="457408" cy="627660"/>
          </a:xfrm>
          <a:custGeom>
            <a:avLst/>
            <a:gdLst/>
            <a:ahLst/>
            <a:cxnLst/>
            <a:rect r="r" b="b" t="t" l="l"/>
            <a:pathLst>
              <a:path h="627660" w="457408">
                <a:moveTo>
                  <a:pt x="0" y="0"/>
                </a:moveTo>
                <a:lnTo>
                  <a:pt x="457407" y="0"/>
                </a:lnTo>
                <a:lnTo>
                  <a:pt x="457407" y="627660"/>
                </a:lnTo>
                <a:lnTo>
                  <a:pt x="0" y="6276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0367078" y="9427064"/>
            <a:ext cx="699773" cy="859936"/>
          </a:xfrm>
          <a:custGeom>
            <a:avLst/>
            <a:gdLst/>
            <a:ahLst/>
            <a:cxnLst/>
            <a:rect r="r" b="b" t="t" l="l"/>
            <a:pathLst>
              <a:path h="859936" w="699773">
                <a:moveTo>
                  <a:pt x="0" y="0"/>
                </a:moveTo>
                <a:lnTo>
                  <a:pt x="699773" y="0"/>
                </a:lnTo>
                <a:lnTo>
                  <a:pt x="699773" y="859936"/>
                </a:lnTo>
                <a:lnTo>
                  <a:pt x="0" y="85993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914075" y="5587456"/>
            <a:ext cx="578817" cy="795624"/>
          </a:xfrm>
          <a:custGeom>
            <a:avLst/>
            <a:gdLst/>
            <a:ahLst/>
            <a:cxnLst/>
            <a:rect r="r" b="b" t="t" l="l"/>
            <a:pathLst>
              <a:path h="795624" w="578817">
                <a:moveTo>
                  <a:pt x="0" y="0"/>
                </a:moveTo>
                <a:lnTo>
                  <a:pt x="578817" y="0"/>
                </a:lnTo>
                <a:lnTo>
                  <a:pt x="578817" y="795624"/>
                </a:lnTo>
                <a:lnTo>
                  <a:pt x="0" y="79562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5257910" y="228203"/>
            <a:ext cx="7520133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80"/>
              </a:lnSpc>
              <a:spcBef>
                <a:spcPct val="0"/>
              </a:spcBef>
            </a:pPr>
            <a:r>
              <a:rPr lang="en-US" b="true" sz="6400" spc="-192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SKENARIO UJI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55331" y="0"/>
            <a:ext cx="1946739" cy="1946739"/>
          </a:xfrm>
          <a:custGeom>
            <a:avLst/>
            <a:gdLst/>
            <a:ahLst/>
            <a:cxnLst/>
            <a:rect r="r" b="b" t="t" l="l"/>
            <a:pathLst>
              <a:path h="1946739" w="1946739">
                <a:moveTo>
                  <a:pt x="0" y="0"/>
                </a:moveTo>
                <a:lnTo>
                  <a:pt x="1946738" y="0"/>
                </a:lnTo>
                <a:lnTo>
                  <a:pt x="1946738" y="1946739"/>
                </a:lnTo>
                <a:lnTo>
                  <a:pt x="0" y="19467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1971" y="463081"/>
            <a:ext cx="853458" cy="1020577"/>
          </a:xfrm>
          <a:custGeom>
            <a:avLst/>
            <a:gdLst/>
            <a:ahLst/>
            <a:cxnLst/>
            <a:rect r="r" b="b" t="t" l="l"/>
            <a:pathLst>
              <a:path h="1020577" w="853458">
                <a:moveTo>
                  <a:pt x="0" y="0"/>
                </a:moveTo>
                <a:lnTo>
                  <a:pt x="853458" y="0"/>
                </a:lnTo>
                <a:lnTo>
                  <a:pt x="853458" y="1020577"/>
                </a:lnTo>
                <a:lnTo>
                  <a:pt x="0" y="10205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-350512" y="8912575"/>
            <a:ext cx="3314112" cy="774674"/>
          </a:xfrm>
          <a:custGeom>
            <a:avLst/>
            <a:gdLst/>
            <a:ahLst/>
            <a:cxnLst/>
            <a:rect r="r" b="b" t="t" l="l"/>
            <a:pathLst>
              <a:path h="774674" w="3314112">
                <a:moveTo>
                  <a:pt x="0" y="0"/>
                </a:moveTo>
                <a:lnTo>
                  <a:pt x="3314112" y="0"/>
                </a:lnTo>
                <a:lnTo>
                  <a:pt x="3314112" y="774674"/>
                </a:lnTo>
                <a:lnTo>
                  <a:pt x="0" y="7746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96151" y="2723153"/>
            <a:ext cx="5848894" cy="5846607"/>
          </a:xfrm>
          <a:custGeom>
            <a:avLst/>
            <a:gdLst/>
            <a:ahLst/>
            <a:cxnLst/>
            <a:rect r="r" b="b" t="t" l="l"/>
            <a:pathLst>
              <a:path h="5846607" w="5848894">
                <a:moveTo>
                  <a:pt x="0" y="0"/>
                </a:moveTo>
                <a:lnTo>
                  <a:pt x="5848893" y="0"/>
                </a:lnTo>
                <a:lnTo>
                  <a:pt x="5848893" y="5846607"/>
                </a:lnTo>
                <a:lnTo>
                  <a:pt x="0" y="58466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-1107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808628" y="4310069"/>
            <a:ext cx="6771716" cy="3506781"/>
          </a:xfrm>
          <a:custGeom>
            <a:avLst/>
            <a:gdLst/>
            <a:ahLst/>
            <a:cxnLst/>
            <a:rect r="r" b="b" t="t" l="l"/>
            <a:pathLst>
              <a:path h="3506781" w="6771716">
                <a:moveTo>
                  <a:pt x="0" y="0"/>
                </a:moveTo>
                <a:lnTo>
                  <a:pt x="6771716" y="0"/>
                </a:lnTo>
                <a:lnTo>
                  <a:pt x="6771716" y="3506781"/>
                </a:lnTo>
                <a:lnTo>
                  <a:pt x="0" y="350678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627993">
            <a:off x="13775090" y="7423912"/>
            <a:ext cx="4414336" cy="2643084"/>
          </a:xfrm>
          <a:custGeom>
            <a:avLst/>
            <a:gdLst/>
            <a:ahLst/>
            <a:cxnLst/>
            <a:rect r="r" b="b" t="t" l="l"/>
            <a:pathLst>
              <a:path h="2643084" w="4414336">
                <a:moveTo>
                  <a:pt x="0" y="0"/>
                </a:moveTo>
                <a:lnTo>
                  <a:pt x="4414336" y="0"/>
                </a:lnTo>
                <a:lnTo>
                  <a:pt x="4414336" y="2643084"/>
                </a:lnTo>
                <a:lnTo>
                  <a:pt x="0" y="264308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-214271" y="1740065"/>
            <a:ext cx="7930815" cy="95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  <a:r>
              <a:rPr lang="en-US" b="true" sz="5299" spc="-169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Sebelum 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678487" y="310681"/>
            <a:ext cx="722602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60"/>
              </a:lnSpc>
              <a:spcBef>
                <a:spcPct val="0"/>
              </a:spcBef>
            </a:pPr>
            <a:r>
              <a:rPr lang="en-US" b="true" sz="5300" spc="-159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HASIL PENYEDERHANAAN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60686" y="3156069"/>
            <a:ext cx="7930815" cy="951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19"/>
              </a:lnSpc>
              <a:spcBef>
                <a:spcPct val="0"/>
              </a:spcBef>
            </a:pPr>
            <a:r>
              <a:rPr lang="en-US" b="true" sz="5299" spc="-169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Sesudah 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193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4271" y="3132737"/>
            <a:ext cx="18639446" cy="8957456"/>
            <a:chOff x="0" y="0"/>
            <a:chExt cx="24852594" cy="1194327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0873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1814306" y="84045"/>
              <a:ext cx="11859229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1859229">
                  <a:moveTo>
                    <a:pt x="0" y="0"/>
                  </a:moveTo>
                  <a:lnTo>
                    <a:pt x="11859229" y="0"/>
                  </a:lnTo>
                  <a:lnTo>
                    <a:pt x="11859229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3519876" y="84045"/>
              <a:ext cx="1332718" cy="11859229"/>
            </a:xfrm>
            <a:custGeom>
              <a:avLst/>
              <a:gdLst/>
              <a:ahLst/>
              <a:cxnLst/>
              <a:rect r="r" b="b" t="t" l="l"/>
              <a:pathLst>
                <a:path h="11859229" w="1332718">
                  <a:moveTo>
                    <a:pt x="0" y="0"/>
                  </a:moveTo>
                  <a:lnTo>
                    <a:pt x="1332718" y="0"/>
                  </a:lnTo>
                  <a:lnTo>
                    <a:pt x="1332718" y="11859229"/>
                  </a:lnTo>
                  <a:lnTo>
                    <a:pt x="0" y="118592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-789852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0" y="0"/>
              <a:ext cx="24669695" cy="9539017"/>
              <a:chOff x="0" y="0"/>
              <a:chExt cx="4873026" cy="188425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873026" cy="1884250"/>
              </a:xfrm>
              <a:custGeom>
                <a:avLst/>
                <a:gdLst/>
                <a:ahLst/>
                <a:cxnLst/>
                <a:rect r="r" b="b" t="t" l="l"/>
                <a:pathLst>
                  <a:path h="1884250" w="4873026">
                    <a:moveTo>
                      <a:pt x="0" y="0"/>
                    </a:moveTo>
                    <a:lnTo>
                      <a:pt x="4873026" y="0"/>
                    </a:lnTo>
                    <a:lnTo>
                      <a:pt x="4873026" y="1884250"/>
                    </a:lnTo>
                    <a:lnTo>
                      <a:pt x="0" y="1884250"/>
                    </a:lnTo>
                    <a:close/>
                  </a:path>
                </a:pathLst>
              </a:custGeom>
              <a:gradFill rotWithShape="true">
                <a:gsLst>
                  <a:gs pos="0">
                    <a:srgbClr val="131937">
                      <a:alpha val="100000"/>
                    </a:srgbClr>
                  </a:gs>
                  <a:gs pos="100000">
                    <a:srgbClr val="131937">
                      <a:alpha val="0"/>
                    </a:srgbClr>
                  </a:gs>
                </a:gsLst>
                <a:lin ang="5400000"/>
              </a:gra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95250"/>
                <a:ext cx="4873026" cy="1979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276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43702" y="7525943"/>
            <a:ext cx="2579596" cy="2870205"/>
          </a:xfrm>
          <a:custGeom>
            <a:avLst/>
            <a:gdLst/>
            <a:ahLst/>
            <a:cxnLst/>
            <a:rect r="r" b="b" t="t" l="l"/>
            <a:pathLst>
              <a:path h="2870205" w="2579596">
                <a:moveTo>
                  <a:pt x="0" y="0"/>
                </a:moveTo>
                <a:lnTo>
                  <a:pt x="2579596" y="0"/>
                </a:lnTo>
                <a:lnTo>
                  <a:pt x="2579596" y="2870205"/>
                </a:lnTo>
                <a:lnTo>
                  <a:pt x="0" y="28702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737750">
            <a:off x="149277" y="433824"/>
            <a:ext cx="2074372" cy="1418352"/>
          </a:xfrm>
          <a:custGeom>
            <a:avLst/>
            <a:gdLst/>
            <a:ahLst/>
            <a:cxnLst/>
            <a:rect r="r" b="b" t="t" l="l"/>
            <a:pathLst>
              <a:path h="1418352" w="2074372">
                <a:moveTo>
                  <a:pt x="0" y="0"/>
                </a:moveTo>
                <a:lnTo>
                  <a:pt x="2074372" y="0"/>
                </a:lnTo>
                <a:lnTo>
                  <a:pt x="2074372" y="1418352"/>
                </a:lnTo>
                <a:lnTo>
                  <a:pt x="0" y="1418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814935">
            <a:off x="16058130" y="1269459"/>
            <a:ext cx="1792740" cy="1676212"/>
          </a:xfrm>
          <a:custGeom>
            <a:avLst/>
            <a:gdLst/>
            <a:ahLst/>
            <a:cxnLst/>
            <a:rect r="r" b="b" t="t" l="l"/>
            <a:pathLst>
              <a:path h="1676212" w="1792740">
                <a:moveTo>
                  <a:pt x="0" y="0"/>
                </a:moveTo>
                <a:lnTo>
                  <a:pt x="1792740" y="0"/>
                </a:lnTo>
                <a:lnTo>
                  <a:pt x="1792740" y="1676212"/>
                </a:lnTo>
                <a:lnTo>
                  <a:pt x="0" y="16762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426376">
            <a:off x="13087084" y="97351"/>
            <a:ext cx="1075343" cy="1550043"/>
          </a:xfrm>
          <a:custGeom>
            <a:avLst/>
            <a:gdLst/>
            <a:ahLst/>
            <a:cxnLst/>
            <a:rect r="r" b="b" t="t" l="l"/>
            <a:pathLst>
              <a:path h="1550043" w="1075343">
                <a:moveTo>
                  <a:pt x="0" y="0"/>
                </a:moveTo>
                <a:lnTo>
                  <a:pt x="1075343" y="0"/>
                </a:lnTo>
                <a:lnTo>
                  <a:pt x="1075343" y="1550043"/>
                </a:lnTo>
                <a:lnTo>
                  <a:pt x="0" y="15500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2168748">
            <a:off x="3063" y="4618473"/>
            <a:ext cx="1807278" cy="341124"/>
          </a:xfrm>
          <a:custGeom>
            <a:avLst/>
            <a:gdLst/>
            <a:ahLst/>
            <a:cxnLst/>
            <a:rect r="r" b="b" t="t" l="l"/>
            <a:pathLst>
              <a:path h="341124" w="1807278">
                <a:moveTo>
                  <a:pt x="0" y="0"/>
                </a:moveTo>
                <a:lnTo>
                  <a:pt x="1807278" y="0"/>
                </a:lnTo>
                <a:lnTo>
                  <a:pt x="1807278" y="341124"/>
                </a:lnTo>
                <a:lnTo>
                  <a:pt x="0" y="3411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296533" y="3185485"/>
            <a:ext cx="6993843" cy="4592807"/>
          </a:xfrm>
          <a:custGeom>
            <a:avLst/>
            <a:gdLst/>
            <a:ahLst/>
            <a:cxnLst/>
            <a:rect r="r" b="b" t="t" l="l"/>
            <a:pathLst>
              <a:path h="4592807" w="6993843">
                <a:moveTo>
                  <a:pt x="0" y="0"/>
                </a:moveTo>
                <a:lnTo>
                  <a:pt x="6993844" y="0"/>
                </a:lnTo>
                <a:lnTo>
                  <a:pt x="6993844" y="4592807"/>
                </a:lnTo>
                <a:lnTo>
                  <a:pt x="0" y="459280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915840" y="4299274"/>
            <a:ext cx="6694265" cy="4418420"/>
          </a:xfrm>
          <a:custGeom>
            <a:avLst/>
            <a:gdLst/>
            <a:ahLst/>
            <a:cxnLst/>
            <a:rect r="r" b="b" t="t" l="l"/>
            <a:pathLst>
              <a:path h="4418420" w="6694265">
                <a:moveTo>
                  <a:pt x="0" y="0"/>
                </a:moveTo>
                <a:lnTo>
                  <a:pt x="6694265" y="0"/>
                </a:lnTo>
                <a:lnTo>
                  <a:pt x="6694265" y="4418420"/>
                </a:lnTo>
                <a:lnTo>
                  <a:pt x="0" y="441842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296533" y="2229376"/>
            <a:ext cx="72919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 spc="-14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K-Map 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793455" y="412115"/>
            <a:ext cx="5616486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b="true" sz="5100" spc="-153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PERBAN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DI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NG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N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K-M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A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P V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S</a:t>
            </a:r>
            <a:r>
              <a:rPr lang="en-US" b="true" sz="5100" spc="-153" strike="noStrike" u="none">
                <a:solidFill>
                  <a:srgbClr val="FFFFFF"/>
                </a:solidFill>
                <a:latin typeface="Agrandir Bold"/>
                <a:ea typeface="Agrandir Bold"/>
                <a:cs typeface="Agrandir Bold"/>
                <a:sym typeface="Agrandir Bold"/>
              </a:rPr>
              <a:t> QM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833304" y="3344530"/>
            <a:ext cx="7291909" cy="800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  <a:spcBef>
                <a:spcPct val="0"/>
              </a:spcBef>
            </a:pPr>
            <a:r>
              <a:rPr lang="en-US" b="true" sz="4499" spc="-143">
                <a:solidFill>
                  <a:srgbClr val="FFFFFF">
                    <a:alpha val="74902"/>
                  </a:srgbClr>
                </a:solidFill>
                <a:latin typeface="Poppins Bold"/>
                <a:ea typeface="Poppins Bold"/>
                <a:cs typeface="Poppins Bold"/>
                <a:sym typeface="Poppins Bold"/>
              </a:rPr>
              <a:t>QM :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608397" y="7949742"/>
            <a:ext cx="6668181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8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500" spc="-8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enyederhanakan ekspresi dengan visualisasi interaktif, waktu eksekusi 0.300ms.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050066" y="8974869"/>
            <a:ext cx="7357593" cy="889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  <a:spcBef>
                <a:spcPct val="0"/>
              </a:spcBef>
            </a:pPr>
            <a:r>
              <a:rPr lang="en-US" sz="2500" spc="-80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500" spc="-80" strike="noStrike" u="none">
                <a:solidFill>
                  <a:srgbClr val="FFFFFF">
                    <a:alpha val="74902"/>
                  </a:srgbClr>
                </a:solidFill>
                <a:latin typeface="Poppins"/>
                <a:ea typeface="Poppins"/>
                <a:cs typeface="Poppins"/>
                <a:sym typeface="Poppins"/>
              </a:rPr>
              <a:t>enggunakan algoritma Quine-McCluskey untuk penyederhanaan, waktu eksekusi 0.500ms.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DAG3yqa-XMQ</dc:identifier>
  <dcterms:modified xsi:type="dcterms:W3CDTF">2011-08-01T06:04:30Z</dcterms:modified>
  <cp:revision>1</cp:revision>
  <dc:title>Simulator Aljabar Boolean &amp; Karnaugh Map Kel 1</dc:title>
</cp:coreProperties>
</file>